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RNdl8wkVKNjpZ9ylFunWyB3N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621E57-A0DA-4B9B-9FD9-A14627715E7D}">
  <a:tblStyle styleId="{D1621E57-A0DA-4B9B-9FD9-A14627715E7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7a971ddaf_0_336:notes"/>
          <p:cNvSpPr txBox="1">
            <a:spLocks noGrp="1"/>
          </p:cNvSpPr>
          <p:nvPr>
            <p:ph type="body" idx="1"/>
          </p:nvPr>
        </p:nvSpPr>
        <p:spPr>
          <a:xfrm>
            <a:off x="685800" y="4343387"/>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137a971ddaf_0_336:notes"/>
          <p:cNvSpPr>
            <a:spLocks noGrp="1" noRot="1" noChangeAspect="1"/>
          </p:cNvSpPr>
          <p:nvPr>
            <p:ph type="sldImg" idx="2"/>
          </p:nvPr>
        </p:nvSpPr>
        <p:spPr>
          <a:xfrm>
            <a:off x="-2322021" y="685796"/>
            <a:ext cx="11502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7a971ddaf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137a971ddaf_0_3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laagdrempelig contact voor zowel de speler, coach en de ouders </a:t>
            </a:r>
            <a:endParaRPr/>
          </a:p>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7a971dda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137a971dda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7a971ddaf_0_30:notes"/>
          <p:cNvSpPr txBox="1">
            <a:spLocks noGrp="1"/>
          </p:cNvSpPr>
          <p:nvPr>
            <p:ph type="body" idx="1"/>
          </p:nvPr>
        </p:nvSpPr>
        <p:spPr>
          <a:xfrm>
            <a:off x="685800" y="4343387"/>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37a971ddaf_0_30:notes"/>
          <p:cNvSpPr>
            <a:spLocks noGrp="1" noRot="1" noChangeAspect="1"/>
          </p:cNvSpPr>
          <p:nvPr>
            <p:ph type="sldImg" idx="2"/>
          </p:nvPr>
        </p:nvSpPr>
        <p:spPr>
          <a:xfrm>
            <a:off x="-2322021" y="685796"/>
            <a:ext cx="11502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7a971ddaf_0_284:notes"/>
          <p:cNvSpPr txBox="1">
            <a:spLocks noGrp="1"/>
          </p:cNvSpPr>
          <p:nvPr>
            <p:ph type="body" idx="1"/>
          </p:nvPr>
        </p:nvSpPr>
        <p:spPr>
          <a:xfrm>
            <a:off x="685800" y="4343387"/>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137a971ddaf_0_284:notes"/>
          <p:cNvSpPr>
            <a:spLocks noGrp="1" noRot="1" noChangeAspect="1"/>
          </p:cNvSpPr>
          <p:nvPr>
            <p:ph type="sldImg" idx="2"/>
          </p:nvPr>
        </p:nvSpPr>
        <p:spPr>
          <a:xfrm>
            <a:off x="-2322021" y="685796"/>
            <a:ext cx="11502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OBJECT_1">
    <p:spTree>
      <p:nvGrpSpPr>
        <p:cNvPr id="1" name="Shape 80"/>
        <p:cNvGrpSpPr/>
        <p:nvPr/>
      </p:nvGrpSpPr>
      <p:grpSpPr>
        <a:xfrm>
          <a:off x="0" y="0"/>
          <a:ext cx="0" cy="0"/>
          <a:chOff x="0" y="0"/>
          <a:chExt cx="0" cy="0"/>
        </a:xfrm>
      </p:grpSpPr>
      <p:sp>
        <p:nvSpPr>
          <p:cNvPr id="81" name="Google Shape;81;g137a971ddaf_0_77"/>
          <p:cNvSpPr txBox="1">
            <a:spLocks noGrp="1"/>
          </p:cNvSpPr>
          <p:nvPr>
            <p:ph type="ftr" idx="11"/>
          </p:nvPr>
        </p:nvSpPr>
        <p:spPr>
          <a:xfrm>
            <a:off x="4148763" y="6377940"/>
            <a:ext cx="39048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g137a971ddaf_0_77"/>
          <p:cNvSpPr txBox="1">
            <a:spLocks noGrp="1"/>
          </p:cNvSpPr>
          <p:nvPr>
            <p:ph type="dt" idx="10"/>
          </p:nvPr>
        </p:nvSpPr>
        <p:spPr>
          <a:xfrm>
            <a:off x="610111" y="6377940"/>
            <a:ext cx="28065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g137a971ddaf_0_77"/>
          <p:cNvSpPr txBox="1">
            <a:spLocks noGrp="1"/>
          </p:cNvSpPr>
          <p:nvPr>
            <p:ph type="sldNum" idx="12"/>
          </p:nvPr>
        </p:nvSpPr>
        <p:spPr>
          <a:xfrm>
            <a:off x="8785617" y="6377940"/>
            <a:ext cx="2806500" cy="1848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‹nr.›</a:t>
            </a:fld>
            <a:endParaRPr sz="1800" b="0" i="0" u="none" strike="noStrike" cap="none">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OBJECT_2">
    <p:spTree>
      <p:nvGrpSpPr>
        <p:cNvPr id="1" name="Shape 84"/>
        <p:cNvGrpSpPr/>
        <p:nvPr/>
      </p:nvGrpSpPr>
      <p:grpSpPr>
        <a:xfrm>
          <a:off x="0" y="0"/>
          <a:ext cx="0" cy="0"/>
          <a:chOff x="0" y="0"/>
          <a:chExt cx="0" cy="0"/>
        </a:xfrm>
      </p:grpSpPr>
      <p:sp>
        <p:nvSpPr>
          <p:cNvPr id="85" name="Google Shape;85;g137a971ddaf_0_128"/>
          <p:cNvSpPr txBox="1">
            <a:spLocks noGrp="1"/>
          </p:cNvSpPr>
          <p:nvPr>
            <p:ph type="ftr" idx="11"/>
          </p:nvPr>
        </p:nvSpPr>
        <p:spPr>
          <a:xfrm>
            <a:off x="4148763" y="6377940"/>
            <a:ext cx="39048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g137a971ddaf_0_128"/>
          <p:cNvSpPr txBox="1">
            <a:spLocks noGrp="1"/>
          </p:cNvSpPr>
          <p:nvPr>
            <p:ph type="dt" idx="10"/>
          </p:nvPr>
        </p:nvSpPr>
        <p:spPr>
          <a:xfrm>
            <a:off x="610111" y="6377940"/>
            <a:ext cx="28065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g137a971ddaf_0_128"/>
          <p:cNvSpPr txBox="1">
            <a:spLocks noGrp="1"/>
          </p:cNvSpPr>
          <p:nvPr>
            <p:ph type="sldNum" idx="12"/>
          </p:nvPr>
        </p:nvSpPr>
        <p:spPr>
          <a:xfrm>
            <a:off x="8785617" y="6377940"/>
            <a:ext cx="2806500" cy="1848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‹nr.›</a:t>
            </a:fld>
            <a:endParaRPr sz="1800" b="0" i="0" u="none" strike="noStrike" cap="none">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2">
  <p:cSld name="OBJECT_3">
    <p:spTree>
      <p:nvGrpSpPr>
        <p:cNvPr id="1" name="Shape 88"/>
        <p:cNvGrpSpPr/>
        <p:nvPr/>
      </p:nvGrpSpPr>
      <p:grpSpPr>
        <a:xfrm>
          <a:off x="0" y="0"/>
          <a:ext cx="0" cy="0"/>
          <a:chOff x="0" y="0"/>
          <a:chExt cx="0" cy="0"/>
        </a:xfrm>
      </p:grpSpPr>
      <p:sp>
        <p:nvSpPr>
          <p:cNvPr id="89" name="Google Shape;89;g137a971ddaf_0_280"/>
          <p:cNvSpPr txBox="1">
            <a:spLocks noGrp="1"/>
          </p:cNvSpPr>
          <p:nvPr>
            <p:ph type="ftr" idx="11"/>
          </p:nvPr>
        </p:nvSpPr>
        <p:spPr>
          <a:xfrm>
            <a:off x="4148763" y="6377940"/>
            <a:ext cx="39048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137a971ddaf_0_280"/>
          <p:cNvSpPr txBox="1">
            <a:spLocks noGrp="1"/>
          </p:cNvSpPr>
          <p:nvPr>
            <p:ph type="dt" idx="10"/>
          </p:nvPr>
        </p:nvSpPr>
        <p:spPr>
          <a:xfrm>
            <a:off x="610111" y="6377940"/>
            <a:ext cx="28065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g137a971ddaf_0_280"/>
          <p:cNvSpPr txBox="1">
            <a:spLocks noGrp="1"/>
          </p:cNvSpPr>
          <p:nvPr>
            <p:ph type="sldNum" idx="12"/>
          </p:nvPr>
        </p:nvSpPr>
        <p:spPr>
          <a:xfrm>
            <a:off x="8785617" y="6377940"/>
            <a:ext cx="2806500" cy="1848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‹nr.›</a:t>
            </a:fld>
            <a:endParaRPr sz="1800" b="0" i="0" u="none" strike="noStrike" cap="none">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3">
  <p:cSld name="OBJECT_4">
    <p:spTree>
      <p:nvGrpSpPr>
        <p:cNvPr id="1" name="Shape 92"/>
        <p:cNvGrpSpPr/>
        <p:nvPr/>
      </p:nvGrpSpPr>
      <p:grpSpPr>
        <a:xfrm>
          <a:off x="0" y="0"/>
          <a:ext cx="0" cy="0"/>
          <a:chOff x="0" y="0"/>
          <a:chExt cx="0" cy="0"/>
        </a:xfrm>
      </p:grpSpPr>
      <p:sp>
        <p:nvSpPr>
          <p:cNvPr id="93" name="Google Shape;93;g137a971ddaf_0_332"/>
          <p:cNvSpPr txBox="1">
            <a:spLocks noGrp="1"/>
          </p:cNvSpPr>
          <p:nvPr>
            <p:ph type="ftr" idx="11"/>
          </p:nvPr>
        </p:nvSpPr>
        <p:spPr>
          <a:xfrm>
            <a:off x="4148763" y="6377940"/>
            <a:ext cx="39048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137a971ddaf_0_332"/>
          <p:cNvSpPr txBox="1">
            <a:spLocks noGrp="1"/>
          </p:cNvSpPr>
          <p:nvPr>
            <p:ph type="dt" idx="10"/>
          </p:nvPr>
        </p:nvSpPr>
        <p:spPr>
          <a:xfrm>
            <a:off x="610111" y="6377940"/>
            <a:ext cx="28065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137a971ddaf_0_332"/>
          <p:cNvSpPr txBox="1">
            <a:spLocks noGrp="1"/>
          </p:cNvSpPr>
          <p:nvPr>
            <p:ph type="sldNum" idx="12"/>
          </p:nvPr>
        </p:nvSpPr>
        <p:spPr>
          <a:xfrm>
            <a:off x="8785617" y="6377940"/>
            <a:ext cx="2806500" cy="1848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‹nr.›</a:t>
            </a:fld>
            <a:endParaRPr sz="1800" b="0" i="0" u="none" strike="noStrike" cap="none">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4">
  <p:cSld name="OBJECT_5">
    <p:spTree>
      <p:nvGrpSpPr>
        <p:cNvPr id="1" name="Shape 96"/>
        <p:cNvGrpSpPr/>
        <p:nvPr/>
      </p:nvGrpSpPr>
      <p:grpSpPr>
        <a:xfrm>
          <a:off x="0" y="0"/>
          <a:ext cx="0" cy="0"/>
          <a:chOff x="0" y="0"/>
          <a:chExt cx="0" cy="0"/>
        </a:xfrm>
      </p:grpSpPr>
      <p:sp>
        <p:nvSpPr>
          <p:cNvPr id="97" name="Google Shape;97;g137a971ddaf_0_384"/>
          <p:cNvSpPr txBox="1">
            <a:spLocks noGrp="1"/>
          </p:cNvSpPr>
          <p:nvPr>
            <p:ph type="ftr" idx="11"/>
          </p:nvPr>
        </p:nvSpPr>
        <p:spPr>
          <a:xfrm>
            <a:off x="4148763" y="6377940"/>
            <a:ext cx="39048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g137a971ddaf_0_384"/>
          <p:cNvSpPr txBox="1">
            <a:spLocks noGrp="1"/>
          </p:cNvSpPr>
          <p:nvPr>
            <p:ph type="dt" idx="10"/>
          </p:nvPr>
        </p:nvSpPr>
        <p:spPr>
          <a:xfrm>
            <a:off x="610111" y="6377940"/>
            <a:ext cx="28065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37a971ddaf_0_384"/>
          <p:cNvSpPr txBox="1">
            <a:spLocks noGrp="1"/>
          </p:cNvSpPr>
          <p:nvPr>
            <p:ph type="sldNum" idx="12"/>
          </p:nvPr>
        </p:nvSpPr>
        <p:spPr>
          <a:xfrm>
            <a:off x="8785617" y="6377940"/>
            <a:ext cx="2806500" cy="1848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‹nr.›</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onas.huyghe@hotmail.b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thomasboon94@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1" descr="Afbeelding met tekst&#10;&#10;Automatisch gegenereerde beschrijving"/>
          <p:cNvPicPr preferRelativeResize="0"/>
          <p:nvPr/>
        </p:nvPicPr>
        <p:blipFill rotWithShape="1">
          <a:blip r:embed="rId3">
            <a:alphaModFix/>
          </a:blip>
          <a:srcRect t="3654"/>
          <a:stretch/>
        </p:blipFill>
        <p:spPr>
          <a:xfrm>
            <a:off x="20" y="584909"/>
            <a:ext cx="5718616" cy="5509675"/>
          </a:xfrm>
          <a:custGeom>
            <a:avLst/>
            <a:gdLst/>
            <a:ahLst/>
            <a:cxnLst/>
            <a:rect l="l" t="t" r="r" b="b"/>
            <a:pathLst>
              <a:path w="5718636" h="5509675" extrusionOk="0">
                <a:moveTo>
                  <a:pt x="0" y="0"/>
                </a:moveTo>
                <a:lnTo>
                  <a:pt x="2672821" y="0"/>
                </a:lnTo>
                <a:lnTo>
                  <a:pt x="2673116" y="639"/>
                </a:lnTo>
                <a:lnTo>
                  <a:pt x="3175662" y="639"/>
                </a:lnTo>
                <a:lnTo>
                  <a:pt x="5718636" y="5509675"/>
                </a:lnTo>
                <a:lnTo>
                  <a:pt x="502842" y="5509675"/>
                </a:lnTo>
                <a:lnTo>
                  <a:pt x="502842" y="5509036"/>
                </a:lnTo>
                <a:lnTo>
                  <a:pt x="0" y="5509036"/>
                </a:lnTo>
                <a:close/>
              </a:path>
            </a:pathLst>
          </a:custGeom>
          <a:noFill/>
          <a:ln>
            <a:noFill/>
          </a:ln>
        </p:spPr>
      </p:pic>
      <p:sp>
        <p:nvSpPr>
          <p:cNvPr id="105" name="Google Shape;105;p1"/>
          <p:cNvSpPr/>
          <p:nvPr/>
        </p:nvSpPr>
        <p:spPr>
          <a:xfrm flipH="1">
            <a:off x="3842619" y="585214"/>
            <a:ext cx="8349381" cy="5509038"/>
          </a:xfrm>
          <a:custGeom>
            <a:avLst/>
            <a:gdLst/>
            <a:ahLst/>
            <a:cxnLst/>
            <a:rect l="l" t="t" r="r" b="b"/>
            <a:pathLst>
              <a:path w="8349381" h="5509038" extrusionOk="0">
                <a:moveTo>
                  <a:pt x="0" y="0"/>
                </a:moveTo>
                <a:lnTo>
                  <a:pt x="8349381" y="0"/>
                </a:lnTo>
                <a:lnTo>
                  <a:pt x="5806407" y="5509038"/>
                </a:lnTo>
                <a:lnTo>
                  <a:pt x="0" y="5509038"/>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F2F2"/>
              </a:solidFill>
              <a:latin typeface="Calibri"/>
              <a:ea typeface="Calibri"/>
              <a:cs typeface="Calibri"/>
              <a:sym typeface="Calibri"/>
            </a:endParaRPr>
          </a:p>
        </p:txBody>
      </p:sp>
      <p:sp>
        <p:nvSpPr>
          <p:cNvPr id="106" name="Google Shape;106;p1"/>
          <p:cNvSpPr txBox="1">
            <a:spLocks noGrp="1"/>
          </p:cNvSpPr>
          <p:nvPr>
            <p:ph type="subTitle" idx="1"/>
          </p:nvPr>
        </p:nvSpPr>
        <p:spPr>
          <a:xfrm>
            <a:off x="6558800" y="3507901"/>
            <a:ext cx="5370600" cy="96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000"/>
              <a:buNone/>
            </a:pPr>
            <a:r>
              <a:rPr lang="nl-NL" sz="2000">
                <a:solidFill>
                  <a:srgbClr val="FFFFFF"/>
                </a:solidFill>
              </a:rPr>
              <a:t>Thomas Boon en Jonas Huyghe </a:t>
            </a:r>
            <a:endParaRPr/>
          </a:p>
          <a:p>
            <a:pPr marL="0" lvl="0" indent="0" algn="l" rtl="0">
              <a:lnSpc>
                <a:spcPct val="90000"/>
              </a:lnSpc>
              <a:spcBef>
                <a:spcPts val="1000"/>
              </a:spcBef>
              <a:spcAft>
                <a:spcPts val="0"/>
              </a:spcAft>
              <a:buClr>
                <a:srgbClr val="FFFFFF"/>
              </a:buClr>
              <a:buSzPts val="2000"/>
              <a:buNone/>
            </a:pPr>
            <a:r>
              <a:rPr lang="nl-NL" sz="2000">
                <a:solidFill>
                  <a:srgbClr val="FFFFFF"/>
                </a:solidFill>
              </a:rPr>
              <a:t>Kinepraktijk Rafael Boon</a:t>
            </a:r>
            <a:endParaRPr/>
          </a:p>
        </p:txBody>
      </p:sp>
      <p:sp>
        <p:nvSpPr>
          <p:cNvPr id="107" name="Google Shape;107;p1"/>
          <p:cNvSpPr txBox="1">
            <a:spLocks noGrp="1"/>
          </p:cNvSpPr>
          <p:nvPr>
            <p:ph type="ctrTitle"/>
          </p:nvPr>
        </p:nvSpPr>
        <p:spPr>
          <a:xfrm>
            <a:off x="5508105" y="1983750"/>
            <a:ext cx="6326909" cy="12232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400"/>
              <a:buFont typeface="Calibri"/>
              <a:buNone/>
            </a:pPr>
            <a:r>
              <a:rPr lang="nl-NL" sz="5400">
                <a:solidFill>
                  <a:srgbClr val="FFFFFF"/>
                </a:solidFill>
              </a:rPr>
              <a:t>Medische omkadering</a:t>
            </a:r>
            <a:endParaRPr/>
          </a:p>
        </p:txBody>
      </p:sp>
      <p:pic>
        <p:nvPicPr>
          <p:cNvPr id="108" name="Google Shape;108;p1"/>
          <p:cNvPicPr preferRelativeResize="0"/>
          <p:nvPr/>
        </p:nvPicPr>
        <p:blipFill>
          <a:blip r:embed="rId4">
            <a:alphaModFix/>
          </a:blip>
          <a:stretch>
            <a:fillRect/>
          </a:stretch>
        </p:blipFill>
        <p:spPr>
          <a:xfrm>
            <a:off x="6558810" y="4469105"/>
            <a:ext cx="3946440" cy="1558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g137a971ddaf_0_336"/>
          <p:cNvSpPr/>
          <p:nvPr/>
        </p:nvSpPr>
        <p:spPr>
          <a:xfrm>
            <a:off x="301245" y="5518720"/>
            <a:ext cx="11619600" cy="438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g137a971ddaf_0_336"/>
          <p:cNvSpPr/>
          <p:nvPr/>
        </p:nvSpPr>
        <p:spPr>
          <a:xfrm>
            <a:off x="297997" y="2717370"/>
            <a:ext cx="11619600" cy="438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06" name="Google Shape;206;g137a971ddaf_0_336"/>
          <p:cNvGraphicFramePr/>
          <p:nvPr/>
        </p:nvGraphicFramePr>
        <p:xfrm>
          <a:off x="297997" y="2715706"/>
          <a:ext cx="3000000" cy="3000000"/>
        </p:xfrm>
        <a:graphic>
          <a:graphicData uri="http://schemas.openxmlformats.org/drawingml/2006/table">
            <a:tbl>
              <a:tblPr firstRow="1" bandRow="1">
                <a:noFill/>
                <a:tableStyleId>{D1621E57-A0DA-4B9B-9FD9-A14627715E7D}</a:tableStyleId>
              </a:tblPr>
              <a:tblGrid>
                <a:gridCol w="40975">
                  <a:extLst>
                    <a:ext uri="{9D8B030D-6E8A-4147-A177-3AD203B41FA5}">
                      <a16:colId xmlns:a16="http://schemas.microsoft.com/office/drawing/2014/main" val="20000"/>
                    </a:ext>
                  </a:extLst>
                </a:gridCol>
                <a:gridCol w="6093950">
                  <a:extLst>
                    <a:ext uri="{9D8B030D-6E8A-4147-A177-3AD203B41FA5}">
                      <a16:colId xmlns:a16="http://schemas.microsoft.com/office/drawing/2014/main" val="20001"/>
                    </a:ext>
                  </a:extLst>
                </a:gridCol>
                <a:gridCol w="5442350">
                  <a:extLst>
                    <a:ext uri="{9D8B030D-6E8A-4147-A177-3AD203B41FA5}">
                      <a16:colId xmlns:a16="http://schemas.microsoft.com/office/drawing/2014/main" val="20002"/>
                    </a:ext>
                  </a:extLst>
                </a:gridCol>
                <a:gridCol w="40975">
                  <a:extLst>
                    <a:ext uri="{9D8B030D-6E8A-4147-A177-3AD203B41FA5}">
                      <a16:colId xmlns:a16="http://schemas.microsoft.com/office/drawing/2014/main" val="20003"/>
                    </a:ext>
                  </a:extLst>
                </a:gridCol>
              </a:tblGrid>
              <a:tr h="225000">
                <a:tc gridSpan="4">
                  <a:txBody>
                    <a:bodyPr/>
                    <a:lstStyle/>
                    <a:p>
                      <a:pPr marL="0" marR="0" lvl="0" indent="0" algn="ctr" rtl="0">
                        <a:lnSpc>
                          <a:spcPct val="100000"/>
                        </a:lnSpc>
                        <a:spcBef>
                          <a:spcPts val="0"/>
                        </a:spcBef>
                        <a:spcAft>
                          <a:spcPts val="0"/>
                        </a:spcAft>
                        <a:buNone/>
                      </a:pPr>
                      <a:r>
                        <a:rPr lang="nl-NL" sz="900" b="1" u="none" strike="noStrike" cap="none">
                          <a:solidFill>
                            <a:srgbClr val="FFFFFF"/>
                          </a:solidFill>
                          <a:latin typeface="Arial"/>
                          <a:ea typeface="Arial"/>
                          <a:cs typeface="Arial"/>
                          <a:sym typeface="Arial"/>
                        </a:rPr>
                        <a:t>Single leg calf raises</a:t>
                      </a:r>
                      <a:endParaRPr sz="900" u="none" strike="noStrike" cap="none">
                        <a:latin typeface="Arial"/>
                        <a:ea typeface="Arial"/>
                        <a:cs typeface="Arial"/>
                        <a:sym typeface="Arial"/>
                      </a:endParaRPr>
                    </a:p>
                  </a:txBody>
                  <a:tcPr marL="0" marR="0" marT="32175" marB="0">
                    <a:lnL w="12700" cap="flat" cmpd="sng">
                      <a:solidFill>
                        <a:srgbClr val="000000"/>
                      </a:solidFill>
                      <a:prstDash val="solid"/>
                      <a:round/>
                      <a:headEnd type="none" w="sm" len="sm"/>
                      <a:tailEnd type="none" w="sm" len="sm"/>
                    </a:lnL>
                    <a:lnR w="9525" cap="flat" cmpd="sng">
                      <a:solidFill>
                        <a:srgbClr val="BFBFBF"/>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BFBFBF"/>
                      </a:solidFill>
                      <a:prstDash val="solid"/>
                      <a:round/>
                      <a:headEnd type="none" w="sm" len="sm"/>
                      <a:tailEnd type="none" w="sm" len="sm"/>
                    </a:lnB>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13800">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800" b="1" u="none" strike="noStrike" cap="none">
                          <a:latin typeface="Arial"/>
                          <a:ea typeface="Arial"/>
                          <a:cs typeface="Arial"/>
                          <a:sym typeface="Arial"/>
                        </a:rPr>
                        <a:t>Oefening</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800" b="1" u="none" strike="noStrike" cap="none">
                          <a:latin typeface="Arial"/>
                          <a:ea typeface="Arial"/>
                          <a:cs typeface="Arial"/>
                          <a:sym typeface="Arial"/>
                        </a:rPr>
                        <a:t>Herhalingen</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59375">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38100" marR="114300" lvl="0" indent="0" algn="l" rtl="0">
                        <a:lnSpc>
                          <a:spcPct val="111100"/>
                        </a:lnSpc>
                        <a:spcBef>
                          <a:spcPts val="0"/>
                        </a:spcBef>
                        <a:spcAft>
                          <a:spcPts val="0"/>
                        </a:spcAft>
                        <a:buNone/>
                      </a:pPr>
                      <a:r>
                        <a:rPr lang="nl-NL" sz="600" u="none" strike="noStrike" cap="none">
                          <a:latin typeface="Arial"/>
                          <a:ea typeface="Arial"/>
                          <a:cs typeface="Arial"/>
                          <a:sym typeface="Arial"/>
                        </a:rPr>
                        <a:t>Hef 1 been gedurende gans de oefeningen omhoog van de grond. Hef met het andere been de hiel </a:t>
                      </a:r>
                      <a:r>
                        <a:rPr lang="nl-NL" sz="600" u="sng" strike="noStrike" cap="none">
                          <a:latin typeface="Arial"/>
                          <a:ea typeface="Arial"/>
                          <a:cs typeface="Arial"/>
                          <a:sym typeface="Arial"/>
                        </a:rPr>
                        <a:t>zo hoog mogelijk </a:t>
                      </a:r>
                      <a:r>
                        <a:rPr lang="nl-NL" sz="600" u="none" strike="noStrike" cap="none">
                          <a:latin typeface="Arial"/>
                          <a:ea typeface="Arial"/>
                          <a:cs typeface="Arial"/>
                          <a:sym typeface="Arial"/>
                        </a:rPr>
                        <a:t>van de grond (=op de tip gaan staan) en ga daarna terug naar beneden. Belangrijk dat de knie gestrekt blijft tijdens de oefening  </a:t>
                      </a:r>
                      <a:endParaRPr sz="600" u="none" strike="noStrike" cap="none">
                        <a:latin typeface="Arial"/>
                        <a:ea typeface="Arial"/>
                        <a:cs typeface="Arial"/>
                        <a:sym typeface="Arial"/>
                      </a:endParaRPr>
                    </a:p>
                  </a:txBody>
                  <a:tcPr marL="0" marR="0" marT="236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600" u="none" strike="noStrike" cap="none">
                          <a:latin typeface="Arial"/>
                          <a:ea typeface="Arial"/>
                          <a:cs typeface="Arial"/>
                          <a:sym typeface="Arial"/>
                        </a:rPr>
                        <a:t>2 x 15 zowel links als rechts</a:t>
                      </a: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07" name="Google Shape;207;g137a971ddaf_0_336"/>
          <p:cNvPicPr preferRelativeResize="0"/>
          <p:nvPr/>
        </p:nvPicPr>
        <p:blipFill rotWithShape="1">
          <a:blip r:embed="rId5">
            <a:alphaModFix/>
          </a:blip>
          <a:srcRect/>
          <a:stretch/>
        </p:blipFill>
        <p:spPr>
          <a:xfrm>
            <a:off x="572836" y="69454"/>
            <a:ext cx="696388" cy="684171"/>
          </a:xfrm>
          <a:prstGeom prst="rect">
            <a:avLst/>
          </a:prstGeom>
          <a:noFill/>
          <a:ln>
            <a:noFill/>
          </a:ln>
        </p:spPr>
      </p:pic>
      <p:pic>
        <p:nvPicPr>
          <p:cNvPr id="208" name="Google Shape;208;g137a971ddaf_0_336" descr="Afbeelding met persoon&#10;&#10;Automatisch gegenereerde beschrijving"/>
          <p:cNvPicPr preferRelativeResize="0"/>
          <p:nvPr/>
        </p:nvPicPr>
        <p:blipFill rotWithShape="1">
          <a:blip r:embed="rId6">
            <a:alphaModFix/>
          </a:blip>
          <a:srcRect t="22396" r="7629"/>
          <a:stretch/>
        </p:blipFill>
        <p:spPr>
          <a:xfrm>
            <a:off x="2170691" y="852956"/>
            <a:ext cx="2531485" cy="1670429"/>
          </a:xfrm>
          <a:prstGeom prst="rect">
            <a:avLst/>
          </a:prstGeom>
          <a:noFill/>
          <a:ln>
            <a:noFill/>
          </a:ln>
        </p:spPr>
      </p:pic>
      <p:pic>
        <p:nvPicPr>
          <p:cNvPr id="209" name="Google Shape;209;g137a971ddaf_0_336" descr="Afbeelding met muur, person, persoon, binnen&#10;&#10;Automatisch gegenereerde beschrijving"/>
          <p:cNvPicPr preferRelativeResize="0"/>
          <p:nvPr/>
        </p:nvPicPr>
        <p:blipFill rotWithShape="1">
          <a:blip r:embed="rId7">
            <a:alphaModFix/>
          </a:blip>
          <a:srcRect l="6326" r="17080"/>
          <a:stretch/>
        </p:blipFill>
        <p:spPr>
          <a:xfrm>
            <a:off x="7079555" y="852956"/>
            <a:ext cx="2531485" cy="1670428"/>
          </a:xfrm>
          <a:prstGeom prst="rect">
            <a:avLst/>
          </a:prstGeom>
          <a:noFill/>
          <a:ln>
            <a:noFill/>
          </a:ln>
        </p:spPr>
      </p:pic>
      <p:pic>
        <p:nvPicPr>
          <p:cNvPr id="210" name="Google Shape;210;g137a971ddaf_0_336" descr="Afbeelding met persoon, person&#10;&#10;Automatisch gegenereerde beschrijving"/>
          <p:cNvPicPr preferRelativeResize="0"/>
          <p:nvPr/>
        </p:nvPicPr>
        <p:blipFill rotWithShape="1">
          <a:blip r:embed="rId8">
            <a:alphaModFix/>
          </a:blip>
          <a:srcRect b="6226"/>
          <a:stretch/>
        </p:blipFill>
        <p:spPr>
          <a:xfrm>
            <a:off x="1608958" y="3761356"/>
            <a:ext cx="3467329" cy="1599618"/>
          </a:xfrm>
          <a:prstGeom prst="rect">
            <a:avLst/>
          </a:prstGeom>
          <a:noFill/>
          <a:ln>
            <a:noFill/>
          </a:ln>
        </p:spPr>
      </p:pic>
      <p:pic>
        <p:nvPicPr>
          <p:cNvPr id="211" name="Google Shape;211;g137a971ddaf_0_336" descr="Afbeelding met persoon, sport&#10;&#10;Automatisch gegenereerde beschrijving"/>
          <p:cNvPicPr preferRelativeResize="0"/>
          <p:nvPr/>
        </p:nvPicPr>
        <p:blipFill rotWithShape="1">
          <a:blip r:embed="rId9">
            <a:alphaModFix/>
          </a:blip>
          <a:srcRect l="2601" t="9226" r="5487" b="11028"/>
          <a:stretch/>
        </p:blipFill>
        <p:spPr>
          <a:xfrm>
            <a:off x="6611633" y="3753042"/>
            <a:ext cx="3467332" cy="1616246"/>
          </a:xfrm>
          <a:prstGeom prst="rect">
            <a:avLst/>
          </a:prstGeom>
          <a:noFill/>
          <a:ln>
            <a:noFill/>
          </a:ln>
        </p:spPr>
      </p:pic>
      <p:graphicFrame>
        <p:nvGraphicFramePr>
          <p:cNvPr id="212" name="Google Shape;212;g137a971ddaf_0_336"/>
          <p:cNvGraphicFramePr/>
          <p:nvPr/>
        </p:nvGraphicFramePr>
        <p:xfrm>
          <a:off x="301245" y="5518720"/>
          <a:ext cx="3000000" cy="3000000"/>
        </p:xfrm>
        <a:graphic>
          <a:graphicData uri="http://schemas.openxmlformats.org/drawingml/2006/table">
            <a:tbl>
              <a:tblPr firstRow="1" bandRow="1">
                <a:noFill/>
                <a:tableStyleId>{D1621E57-A0DA-4B9B-9FD9-A14627715E7D}</a:tableStyleId>
              </a:tblPr>
              <a:tblGrid>
                <a:gridCol w="40975">
                  <a:extLst>
                    <a:ext uri="{9D8B030D-6E8A-4147-A177-3AD203B41FA5}">
                      <a16:colId xmlns:a16="http://schemas.microsoft.com/office/drawing/2014/main" val="20000"/>
                    </a:ext>
                  </a:extLst>
                </a:gridCol>
                <a:gridCol w="6093950">
                  <a:extLst>
                    <a:ext uri="{9D8B030D-6E8A-4147-A177-3AD203B41FA5}">
                      <a16:colId xmlns:a16="http://schemas.microsoft.com/office/drawing/2014/main" val="20001"/>
                    </a:ext>
                  </a:extLst>
                </a:gridCol>
                <a:gridCol w="5442350">
                  <a:extLst>
                    <a:ext uri="{9D8B030D-6E8A-4147-A177-3AD203B41FA5}">
                      <a16:colId xmlns:a16="http://schemas.microsoft.com/office/drawing/2014/main" val="20002"/>
                    </a:ext>
                  </a:extLst>
                </a:gridCol>
                <a:gridCol w="40975">
                  <a:extLst>
                    <a:ext uri="{9D8B030D-6E8A-4147-A177-3AD203B41FA5}">
                      <a16:colId xmlns:a16="http://schemas.microsoft.com/office/drawing/2014/main" val="20003"/>
                    </a:ext>
                  </a:extLst>
                </a:gridCol>
              </a:tblGrid>
              <a:tr h="225000">
                <a:tc gridSpan="4">
                  <a:txBody>
                    <a:bodyPr/>
                    <a:lstStyle/>
                    <a:p>
                      <a:pPr marL="0" marR="0" lvl="0" indent="0" algn="ctr" rtl="0">
                        <a:lnSpc>
                          <a:spcPct val="100000"/>
                        </a:lnSpc>
                        <a:spcBef>
                          <a:spcPts val="0"/>
                        </a:spcBef>
                        <a:spcAft>
                          <a:spcPts val="0"/>
                        </a:spcAft>
                        <a:buNone/>
                      </a:pPr>
                      <a:r>
                        <a:rPr lang="nl-NL" sz="900" b="1" u="none" strike="noStrike" cap="none">
                          <a:solidFill>
                            <a:srgbClr val="FFFFFF"/>
                          </a:solidFill>
                          <a:latin typeface="Arial"/>
                          <a:ea typeface="Arial"/>
                          <a:cs typeface="Arial"/>
                          <a:sym typeface="Arial"/>
                        </a:rPr>
                        <a:t>Sumo squat</a:t>
                      </a:r>
                      <a:endParaRPr sz="900" u="none" strike="noStrike" cap="none">
                        <a:latin typeface="Arial"/>
                        <a:ea typeface="Arial"/>
                        <a:cs typeface="Arial"/>
                        <a:sym typeface="Arial"/>
                      </a:endParaRPr>
                    </a:p>
                  </a:txBody>
                  <a:tcPr marL="0" marR="0" marT="32175" marB="0">
                    <a:lnL w="12700" cap="flat" cmpd="sng">
                      <a:solidFill>
                        <a:srgbClr val="000000"/>
                      </a:solidFill>
                      <a:prstDash val="solid"/>
                      <a:round/>
                      <a:headEnd type="none" w="sm" len="sm"/>
                      <a:tailEnd type="none" w="sm" len="sm"/>
                    </a:lnL>
                    <a:lnR w="9525" cap="flat" cmpd="sng">
                      <a:solidFill>
                        <a:srgbClr val="BFBFBF"/>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BFBFBF"/>
                      </a:solidFill>
                      <a:prstDash val="solid"/>
                      <a:round/>
                      <a:headEnd type="none" w="sm" len="sm"/>
                      <a:tailEnd type="none" w="sm" len="sm"/>
                    </a:lnB>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13800">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800" b="1" u="none" strike="noStrike" cap="none">
                          <a:latin typeface="Arial"/>
                          <a:ea typeface="Arial"/>
                          <a:cs typeface="Arial"/>
                          <a:sym typeface="Arial"/>
                        </a:rPr>
                        <a:t>Oefening</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800" b="1" u="none" strike="noStrike" cap="none">
                          <a:latin typeface="Arial"/>
                          <a:ea typeface="Arial"/>
                          <a:cs typeface="Arial"/>
                          <a:sym typeface="Arial"/>
                        </a:rPr>
                        <a:t>Herhalingen</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59375">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38100" marR="114300" lvl="0" indent="0" algn="l" rtl="0">
                        <a:lnSpc>
                          <a:spcPct val="111100"/>
                        </a:lnSpc>
                        <a:spcBef>
                          <a:spcPts val="0"/>
                        </a:spcBef>
                        <a:spcAft>
                          <a:spcPts val="0"/>
                        </a:spcAft>
                        <a:buNone/>
                      </a:pPr>
                      <a:r>
                        <a:rPr lang="nl-NL" sz="600" u="none" strike="noStrike" cap="none">
                          <a:latin typeface="Arial"/>
                          <a:ea typeface="Arial"/>
                          <a:cs typeface="Arial"/>
                          <a:sym typeface="Arial"/>
                        </a:rPr>
                        <a:t>Zet de voeten goed breed met de tenen wijzend naar buiten. Ga daarna door de knieën naar beneden, blijf laag voor 3 seconden en kom terug rechtop. Let erop dat je rug goed recht blijft en je niet naar voor gaat hangen.</a:t>
                      </a:r>
                      <a:endParaRPr sz="600" u="none" strike="noStrike" cap="none">
                        <a:latin typeface="Arial"/>
                        <a:ea typeface="Arial"/>
                        <a:cs typeface="Arial"/>
                        <a:sym typeface="Arial"/>
                      </a:endParaRPr>
                    </a:p>
                  </a:txBody>
                  <a:tcPr marL="0" marR="0" marT="236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600" u="none" strike="noStrike" cap="none">
                          <a:latin typeface="Arial"/>
                          <a:ea typeface="Arial"/>
                          <a:cs typeface="Arial"/>
                          <a:sym typeface="Arial"/>
                        </a:rPr>
                        <a:t>2 x 15</a:t>
                      </a: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3" name="Google Shape;213;g137a971ddaf_0_336"/>
          <p:cNvSpPr txBox="1"/>
          <p:nvPr/>
        </p:nvSpPr>
        <p:spPr>
          <a:xfrm>
            <a:off x="3081589" y="277595"/>
            <a:ext cx="54096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nl-NL" sz="1400" b="1">
                <a:solidFill>
                  <a:schemeClr val="dk1"/>
                </a:solidFill>
                <a:latin typeface="Arial"/>
                <a:ea typeface="Arial"/>
                <a:cs typeface="Arial"/>
                <a:sym typeface="Arial"/>
              </a:rPr>
              <a:t>Stabilisatie-oefeningen Stormvogels Haasrode</a:t>
            </a:r>
            <a:endParaRPr sz="1400">
              <a:solidFill>
                <a:schemeClr val="dk1"/>
              </a:solidFill>
              <a:latin typeface="Arial"/>
              <a:ea typeface="Arial"/>
              <a:cs typeface="Arial"/>
              <a:sym typeface="Arial"/>
            </a:endParaRPr>
          </a:p>
        </p:txBody>
      </p:sp>
      <p:pic>
        <p:nvPicPr>
          <p:cNvPr id="214" name="Google Shape;214;g137a971ddaf_0_336"/>
          <p:cNvPicPr preferRelativeResize="0"/>
          <p:nvPr/>
        </p:nvPicPr>
        <p:blipFill rotWithShape="1">
          <a:blip r:embed="rId10">
            <a:alphaModFix/>
          </a:blip>
          <a:srcRect/>
          <a:stretch/>
        </p:blipFill>
        <p:spPr>
          <a:xfrm>
            <a:off x="8894119" y="132199"/>
            <a:ext cx="1214524" cy="5586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7"/>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Doel</a:t>
            </a:r>
            <a:endParaRPr/>
          </a:p>
        </p:txBody>
      </p:sp>
      <p:sp>
        <p:nvSpPr>
          <p:cNvPr id="220" name="Google Shape;220;p7"/>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7"/>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7"/>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nl-NL" sz="2400"/>
              <a:t>Basis medische werking opzetten waarbij een vlotte samenwerking tot stand komt tussen speler/ trainer/ medische staff</a:t>
            </a:r>
            <a:endParaRPr sz="2400"/>
          </a:p>
          <a:p>
            <a:pPr marL="228600" lvl="0" indent="-228600" algn="l" rtl="0">
              <a:lnSpc>
                <a:spcPct val="90000"/>
              </a:lnSpc>
              <a:spcBef>
                <a:spcPts val="1000"/>
              </a:spcBef>
              <a:spcAft>
                <a:spcPts val="0"/>
              </a:spcAft>
              <a:buClr>
                <a:schemeClr val="dk1"/>
              </a:buClr>
              <a:buSzPts val="2400"/>
              <a:buChar char="•"/>
            </a:pPr>
            <a:r>
              <a:rPr lang="nl-NL" sz="2400"/>
              <a:t>Laagdrempelig contact voor eerste hulp</a:t>
            </a:r>
            <a:endParaRPr/>
          </a:p>
          <a:p>
            <a:pPr marL="228600" lvl="0" indent="-228600" algn="l" rtl="0">
              <a:lnSpc>
                <a:spcPct val="90000"/>
              </a:lnSpc>
              <a:spcBef>
                <a:spcPts val="1000"/>
              </a:spcBef>
              <a:spcAft>
                <a:spcPts val="0"/>
              </a:spcAft>
              <a:buClr>
                <a:schemeClr val="dk1"/>
              </a:buClr>
              <a:buSzPts val="2400"/>
              <a:buChar char="•"/>
            </a:pPr>
            <a:r>
              <a:rPr lang="nl-NL" sz="2400"/>
              <a:t>Basis oefeningen aanleren ter preventie van blessures</a:t>
            </a:r>
            <a:endParaRPr/>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p:txBody>
      </p:sp>
      <p:sp>
        <p:nvSpPr>
          <p:cNvPr id="224" name="Google Shape;224;p7"/>
          <p:cNvSpPr/>
          <p:nvPr/>
        </p:nvSpPr>
        <p:spPr>
          <a:xfrm rot="-5400000">
            <a:off x="2092930" y="4324306"/>
            <a:ext cx="720080" cy="137774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000000"/>
              </a:highlight>
              <a:latin typeface="Calibri"/>
              <a:ea typeface="Calibri"/>
              <a:cs typeface="Calibri"/>
              <a:sym typeface="Calibri"/>
            </a:endParaRPr>
          </a:p>
        </p:txBody>
      </p:sp>
      <p:sp>
        <p:nvSpPr>
          <p:cNvPr id="225" name="Google Shape;225;p7"/>
          <p:cNvSpPr txBox="1"/>
          <p:nvPr/>
        </p:nvSpPr>
        <p:spPr>
          <a:xfrm>
            <a:off x="3278695" y="4782343"/>
            <a:ext cx="81097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400">
                <a:solidFill>
                  <a:schemeClr val="dk1"/>
                </a:solidFill>
                <a:latin typeface="Calibri"/>
                <a:ea typeface="Calibri"/>
                <a:cs typeface="Calibri"/>
                <a:sym typeface="Calibri"/>
              </a:rPr>
              <a:t>Zoveel mogelijk speelminuten en spelplezier voor alle spelers!!!</a:t>
            </a:r>
            <a:endParaRPr/>
          </a:p>
        </p:txBody>
      </p:sp>
      <p:pic>
        <p:nvPicPr>
          <p:cNvPr id="226" name="Google Shape;226;p7"/>
          <p:cNvPicPr preferRelativeResize="0"/>
          <p:nvPr/>
        </p:nvPicPr>
        <p:blipFill>
          <a:blip r:embed="rId3">
            <a:alphaModFix/>
          </a:blip>
          <a:stretch>
            <a:fillRect/>
          </a:stretch>
        </p:blipFill>
        <p:spPr>
          <a:xfrm>
            <a:off x="8248560" y="57255"/>
            <a:ext cx="3946440" cy="1558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137a971ddaf_0_388"/>
          <p:cNvSpPr txBox="1">
            <a:spLocks noGrp="1"/>
          </p:cNvSpPr>
          <p:nvPr>
            <p:ph type="title"/>
          </p:nvPr>
        </p:nvSpPr>
        <p:spPr>
          <a:xfrm>
            <a:off x="1653363" y="365760"/>
            <a:ext cx="93672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Contact</a:t>
            </a:r>
            <a:endParaRPr/>
          </a:p>
        </p:txBody>
      </p:sp>
      <p:sp>
        <p:nvSpPr>
          <p:cNvPr id="232" name="Google Shape;232;g137a971ddaf_0_388"/>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g137a971ddaf_0_388"/>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g137a971ddaf_0_388"/>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g137a971ddaf_0_388"/>
          <p:cNvSpPr txBox="1">
            <a:spLocks noGrp="1"/>
          </p:cNvSpPr>
          <p:nvPr>
            <p:ph type="body" idx="1"/>
          </p:nvPr>
        </p:nvSpPr>
        <p:spPr>
          <a:xfrm>
            <a:off x="1764100" y="2176250"/>
            <a:ext cx="9367200" cy="44427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nl-NL" sz="2400"/>
              <a:t>telefoon nummers:</a:t>
            </a:r>
            <a:endParaRPr sz="2400"/>
          </a:p>
          <a:p>
            <a:pPr marL="685800" lvl="1" indent="-266700" algn="l" rtl="0">
              <a:lnSpc>
                <a:spcPct val="90000"/>
              </a:lnSpc>
              <a:spcBef>
                <a:spcPts val="0"/>
              </a:spcBef>
              <a:spcAft>
                <a:spcPts val="0"/>
              </a:spcAft>
              <a:buSzPts val="2400"/>
              <a:buChar char="•"/>
            </a:pPr>
            <a:r>
              <a:rPr lang="nl-NL"/>
              <a:t>Jonas: 0471/11.65.03</a:t>
            </a:r>
            <a:endParaRPr/>
          </a:p>
          <a:p>
            <a:pPr marL="685800" lvl="1" indent="-228600" algn="l" rtl="0">
              <a:lnSpc>
                <a:spcPct val="90000"/>
              </a:lnSpc>
              <a:spcBef>
                <a:spcPts val="0"/>
              </a:spcBef>
              <a:spcAft>
                <a:spcPts val="0"/>
              </a:spcAft>
              <a:buSzPts val="1800"/>
              <a:buChar char="•"/>
            </a:pPr>
            <a:r>
              <a:rPr lang="nl-NL"/>
              <a:t>Thomas: 0476/03.90.25</a:t>
            </a:r>
            <a:endParaRPr/>
          </a:p>
          <a:p>
            <a:pPr marL="228600" lvl="0" indent="-228600" algn="l" rtl="0">
              <a:lnSpc>
                <a:spcPct val="90000"/>
              </a:lnSpc>
              <a:spcBef>
                <a:spcPts val="0"/>
              </a:spcBef>
              <a:spcAft>
                <a:spcPts val="0"/>
              </a:spcAft>
              <a:buSzPts val="1800"/>
              <a:buChar char="•"/>
            </a:pPr>
            <a:r>
              <a:rPr lang="nl-NL"/>
              <a:t>mail: </a:t>
            </a:r>
            <a:endParaRPr/>
          </a:p>
          <a:p>
            <a:pPr marL="685800" lvl="1" indent="-228600" algn="l" rtl="0">
              <a:lnSpc>
                <a:spcPct val="90000"/>
              </a:lnSpc>
              <a:spcBef>
                <a:spcPts val="0"/>
              </a:spcBef>
              <a:spcAft>
                <a:spcPts val="0"/>
              </a:spcAft>
              <a:buSzPts val="1800"/>
              <a:buChar char="•"/>
            </a:pPr>
            <a:r>
              <a:rPr lang="nl-NL" u="sng">
                <a:solidFill>
                  <a:schemeClr val="hlink"/>
                </a:solidFill>
                <a:hlinkClick r:id="rId3"/>
              </a:rPr>
              <a:t>jonas.huyghe@hotmail.be</a:t>
            </a:r>
            <a:r>
              <a:rPr lang="nl-NL"/>
              <a:t> </a:t>
            </a:r>
            <a:endParaRPr/>
          </a:p>
          <a:p>
            <a:pPr marL="685800" lvl="1" indent="-228600" algn="l" rtl="0">
              <a:lnSpc>
                <a:spcPct val="90000"/>
              </a:lnSpc>
              <a:spcBef>
                <a:spcPts val="0"/>
              </a:spcBef>
              <a:spcAft>
                <a:spcPts val="0"/>
              </a:spcAft>
              <a:buSzPts val="1800"/>
              <a:buChar char="•"/>
            </a:pPr>
            <a:r>
              <a:rPr lang="nl-NL" u="sng">
                <a:solidFill>
                  <a:schemeClr val="hlink"/>
                </a:solidFill>
                <a:hlinkClick r:id="rId4"/>
              </a:rPr>
              <a:t>thomasboon94@gmail.com</a:t>
            </a:r>
            <a:r>
              <a:rPr lang="nl-NL"/>
              <a:t> </a:t>
            </a:r>
            <a:endParaRPr/>
          </a:p>
          <a:p>
            <a:pPr marL="228600" lvl="0" indent="-228600" algn="l" rtl="0">
              <a:lnSpc>
                <a:spcPct val="90000"/>
              </a:lnSpc>
              <a:spcBef>
                <a:spcPts val="0"/>
              </a:spcBef>
              <a:spcAft>
                <a:spcPts val="0"/>
              </a:spcAft>
              <a:buSzPts val="1800"/>
              <a:buChar char="•"/>
            </a:pPr>
            <a:r>
              <a:rPr lang="nl-NL"/>
              <a:t>praktijk:</a:t>
            </a:r>
            <a:endParaRPr/>
          </a:p>
          <a:p>
            <a:pPr marL="685800" lvl="1" indent="-228600" algn="l" rtl="0">
              <a:lnSpc>
                <a:spcPct val="90000"/>
              </a:lnSpc>
              <a:spcBef>
                <a:spcPts val="0"/>
              </a:spcBef>
              <a:spcAft>
                <a:spcPts val="0"/>
              </a:spcAft>
              <a:buSzPts val="1800"/>
              <a:buChar char="•"/>
            </a:pPr>
            <a:r>
              <a:rPr lang="nl-NL"/>
              <a:t>leeuwerikenstraat 37 , 3001 Heverlee </a:t>
            </a:r>
            <a:endParaRPr/>
          </a:p>
          <a:p>
            <a:pPr marL="685800" lvl="1" indent="-228600" algn="l" rtl="0">
              <a:lnSpc>
                <a:spcPct val="90000"/>
              </a:lnSpc>
              <a:spcBef>
                <a:spcPts val="0"/>
              </a:spcBef>
              <a:spcAft>
                <a:spcPts val="0"/>
              </a:spcAft>
              <a:buSzPts val="1800"/>
              <a:buChar char="•"/>
            </a:pPr>
            <a:r>
              <a:rPr lang="nl-NL"/>
              <a:t>kinepraktijk-rafael-boon.be</a:t>
            </a:r>
            <a:endParaRPr sz="2400"/>
          </a:p>
        </p:txBody>
      </p:sp>
      <p:pic>
        <p:nvPicPr>
          <p:cNvPr id="236" name="Google Shape;236;g137a971ddaf_0_388"/>
          <p:cNvPicPr preferRelativeResize="0"/>
          <p:nvPr/>
        </p:nvPicPr>
        <p:blipFill>
          <a:blip r:embed="rId5">
            <a:alphaModFix/>
          </a:blip>
          <a:stretch>
            <a:fillRect/>
          </a:stretch>
        </p:blipFill>
        <p:spPr>
          <a:xfrm>
            <a:off x="8248560" y="57255"/>
            <a:ext cx="3946440" cy="1558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Over ons</a:t>
            </a:r>
            <a:endParaRPr/>
          </a:p>
        </p:txBody>
      </p:sp>
      <p:sp>
        <p:nvSpPr>
          <p:cNvPr id="114" name="Google Shape;114;p2"/>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nl-NL" sz="2400"/>
              <a:t>Beiden sportkinesitherapeuten</a:t>
            </a:r>
            <a:endParaRPr/>
          </a:p>
          <a:p>
            <a:pPr marL="228600" lvl="0" indent="-228600" algn="l" rtl="0">
              <a:lnSpc>
                <a:spcPct val="90000"/>
              </a:lnSpc>
              <a:spcBef>
                <a:spcPts val="1000"/>
              </a:spcBef>
              <a:spcAft>
                <a:spcPts val="0"/>
              </a:spcAft>
              <a:buClr>
                <a:schemeClr val="dk1"/>
              </a:buClr>
              <a:buSzPts val="2400"/>
              <a:buChar char="•"/>
            </a:pPr>
            <a:r>
              <a:rPr lang="nl-NL" sz="2400"/>
              <a:t>Allebei jaar en dag stormvogel met een hart voor de club</a:t>
            </a:r>
            <a:endParaRPr/>
          </a:p>
          <a:p>
            <a:pPr marL="228600" lvl="0" indent="-228600" algn="l" rtl="0">
              <a:lnSpc>
                <a:spcPct val="90000"/>
              </a:lnSpc>
              <a:spcBef>
                <a:spcPts val="1000"/>
              </a:spcBef>
              <a:spcAft>
                <a:spcPts val="0"/>
              </a:spcAft>
              <a:buClr>
                <a:schemeClr val="dk1"/>
              </a:buClr>
              <a:buSzPts val="2400"/>
              <a:buChar char="•"/>
            </a:pPr>
            <a:r>
              <a:rPr lang="nl-NL" sz="2400"/>
              <a:t>Ervaring binnen de topsport (Thomas hoofdkinesitherapeut en coördinator van de medische cel van VHL (Heren A)) en de nationale ploeg volleybal (Red Dragons)</a:t>
            </a:r>
            <a:endParaRPr/>
          </a:p>
          <a:p>
            <a:pPr marL="228600" lvl="0" indent="-228600" algn="l" rtl="0">
              <a:lnSpc>
                <a:spcPct val="90000"/>
              </a:lnSpc>
              <a:spcBef>
                <a:spcPts val="1000"/>
              </a:spcBef>
              <a:spcAft>
                <a:spcPts val="0"/>
              </a:spcAft>
              <a:buClr>
                <a:schemeClr val="dk1"/>
              </a:buClr>
              <a:buSzPts val="2400"/>
              <a:buChar char="•"/>
            </a:pPr>
            <a:r>
              <a:rPr lang="nl-NL" sz="2400"/>
              <a:t>Ervaring binnen de voetbal (Jonas eerste en tweede ploeg Haasrode al een aantal keer begeleid, wekenlang stage gedaan bij OHL)</a:t>
            </a:r>
            <a:endParaRPr/>
          </a:p>
        </p:txBody>
      </p:sp>
      <p:pic>
        <p:nvPicPr>
          <p:cNvPr id="118" name="Google Shape;118;p2"/>
          <p:cNvPicPr preferRelativeResize="0"/>
          <p:nvPr/>
        </p:nvPicPr>
        <p:blipFill>
          <a:blip r:embed="rId3">
            <a:alphaModFix/>
          </a:blip>
          <a:stretch>
            <a:fillRect/>
          </a:stretch>
        </p:blipFill>
        <p:spPr>
          <a:xfrm>
            <a:off x="8244085" y="5"/>
            <a:ext cx="3946440" cy="1558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nl-NL"/>
              <a:t>Medisch </a:t>
            </a:r>
            <a:endParaRPr/>
          </a:p>
          <a:p>
            <a:pPr marL="0" lvl="0" indent="0" algn="l" rtl="0">
              <a:lnSpc>
                <a:spcPct val="90000"/>
              </a:lnSpc>
              <a:spcBef>
                <a:spcPts val="0"/>
              </a:spcBef>
              <a:spcAft>
                <a:spcPts val="0"/>
              </a:spcAft>
              <a:buClr>
                <a:schemeClr val="dk1"/>
              </a:buClr>
              <a:buSzPct val="100000"/>
              <a:buFont typeface="Calibri"/>
              <a:buNone/>
            </a:pPr>
            <a:r>
              <a:rPr lang="nl-NL"/>
              <a:t>(visie)</a:t>
            </a:r>
            <a:endParaRPr/>
          </a:p>
        </p:txBody>
      </p:sp>
      <p:sp>
        <p:nvSpPr>
          <p:cNvPr id="124" name="Google Shape;124;p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txBox="1">
            <a:spLocks noGrp="1"/>
          </p:cNvSpPr>
          <p:nvPr>
            <p:ph type="body" idx="1"/>
          </p:nvPr>
        </p:nvSpPr>
        <p:spPr>
          <a:xfrm>
            <a:off x="1653363" y="2176272"/>
            <a:ext cx="9367204" cy="398903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nl-NL" sz="2400"/>
              <a:t>Kleine klachten slepen aan, wachten tot het een blessure is alvorens contact met kinesist/dokter op te nemen</a:t>
            </a:r>
            <a:endParaRPr/>
          </a:p>
          <a:p>
            <a:pPr marL="685800" lvl="1" indent="-228600" algn="l" rtl="0">
              <a:lnSpc>
                <a:spcPct val="90000"/>
              </a:lnSpc>
              <a:spcBef>
                <a:spcPts val="500"/>
              </a:spcBef>
              <a:spcAft>
                <a:spcPts val="0"/>
              </a:spcAft>
              <a:buClr>
                <a:schemeClr val="dk1"/>
              </a:buClr>
              <a:buSzPts val="2000"/>
              <a:buChar char="•"/>
            </a:pPr>
            <a:r>
              <a:rPr lang="nl-NL" sz="2000"/>
              <a:t>Verhoogde kans op minder voetbalminuten</a:t>
            </a:r>
            <a:endParaRPr/>
          </a:p>
          <a:p>
            <a:pPr marL="228600" lvl="0" indent="-228600" algn="l" rtl="0">
              <a:lnSpc>
                <a:spcPct val="90000"/>
              </a:lnSpc>
              <a:spcBef>
                <a:spcPts val="1000"/>
              </a:spcBef>
              <a:spcAft>
                <a:spcPts val="0"/>
              </a:spcAft>
              <a:buClr>
                <a:schemeClr val="dk1"/>
              </a:buClr>
              <a:buSzPts val="2400"/>
              <a:buChar char="•"/>
            </a:pPr>
            <a:r>
              <a:rPr lang="nl-NL" sz="2400"/>
              <a:t>Kort op de bal spelen, kleine kwaaltjes snel aanpakken (actief aanwezig zijn op de club, laagdrempelig contact met kinesist)</a:t>
            </a:r>
            <a:endParaRPr/>
          </a:p>
          <a:p>
            <a:pPr marL="457200" lvl="1" indent="0" algn="l" rtl="0">
              <a:lnSpc>
                <a:spcPct val="90000"/>
              </a:lnSpc>
              <a:spcBef>
                <a:spcPts val="5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400"/>
              <a:buNone/>
            </a:pPr>
            <a:r>
              <a:rPr lang="nl-NL" sz="2400"/>
              <a:t> </a:t>
            </a:r>
            <a:endParaRPr/>
          </a:p>
          <a:p>
            <a:pPr marL="228600" lvl="0" indent="-76200" algn="l" rtl="0">
              <a:lnSpc>
                <a:spcPct val="90000"/>
              </a:lnSpc>
              <a:spcBef>
                <a:spcPts val="1000"/>
              </a:spcBef>
              <a:spcAft>
                <a:spcPts val="0"/>
              </a:spcAft>
              <a:buClr>
                <a:schemeClr val="dk1"/>
              </a:buClr>
              <a:buSzPts val="2400"/>
              <a:buNone/>
            </a:pPr>
            <a:endParaRPr sz="2400"/>
          </a:p>
        </p:txBody>
      </p:sp>
      <p:sp>
        <p:nvSpPr>
          <p:cNvPr id="128" name="Google Shape;128;p3"/>
          <p:cNvSpPr/>
          <p:nvPr/>
        </p:nvSpPr>
        <p:spPr>
          <a:xfrm rot="-5400000">
            <a:off x="2104216" y="4837530"/>
            <a:ext cx="720080" cy="137774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000000"/>
              </a:highlight>
              <a:latin typeface="Calibri"/>
              <a:ea typeface="Calibri"/>
              <a:cs typeface="Calibri"/>
              <a:sym typeface="Calibri"/>
            </a:endParaRPr>
          </a:p>
        </p:txBody>
      </p:sp>
      <p:sp>
        <p:nvSpPr>
          <p:cNvPr id="129" name="Google Shape;129;p3"/>
          <p:cNvSpPr txBox="1"/>
          <p:nvPr/>
        </p:nvSpPr>
        <p:spPr>
          <a:xfrm>
            <a:off x="3358356" y="5098403"/>
            <a:ext cx="8342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400" b="0" i="0" u="none" strike="noStrike" cap="none">
                <a:solidFill>
                  <a:schemeClr val="dk1"/>
                </a:solidFill>
                <a:latin typeface="Calibri"/>
                <a:ea typeface="Calibri"/>
                <a:cs typeface="Calibri"/>
                <a:sym typeface="Calibri"/>
              </a:rPr>
              <a:t>Deskundig advies + laagdrempelig contact </a:t>
            </a:r>
            <a:r>
              <a:rPr lang="nl-NL" sz="2400">
                <a:solidFill>
                  <a:schemeClr val="dk1"/>
                </a:solidFill>
                <a:latin typeface="Calibri"/>
                <a:ea typeface="Calibri"/>
                <a:cs typeface="Calibri"/>
                <a:sym typeface="Calibri"/>
              </a:rPr>
              <a:t>=</a:t>
            </a:r>
            <a:r>
              <a:rPr lang="nl-NL" sz="2400" b="0" i="0" u="none" strike="noStrike" cap="none">
                <a:solidFill>
                  <a:schemeClr val="dk1"/>
                </a:solidFill>
                <a:latin typeface="Calibri"/>
                <a:ea typeface="Calibri"/>
                <a:cs typeface="Calibri"/>
                <a:sym typeface="Calibri"/>
              </a:rPr>
              <a:t> minder blessures en meer speelminuten op lange termijn</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130" name="Google Shape;130;p3"/>
          <p:cNvPicPr preferRelativeResize="0"/>
          <p:nvPr/>
        </p:nvPicPr>
        <p:blipFill>
          <a:blip r:embed="rId3">
            <a:alphaModFix/>
          </a:blip>
          <a:stretch>
            <a:fillRect/>
          </a:stretch>
        </p:blipFill>
        <p:spPr>
          <a:xfrm>
            <a:off x="8263510" y="5"/>
            <a:ext cx="3946440" cy="1558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2400"/>
              <a:buChar char="•"/>
            </a:pPr>
            <a:r>
              <a:rPr lang="nl-NL" sz="2400"/>
              <a:t>Vaste momenten aanwezig op de club tijdens de trainingsuren van U12 tot en met u21 </a:t>
            </a:r>
            <a:endParaRPr/>
          </a:p>
          <a:p>
            <a:pPr marL="685800" lvl="1" indent="-228600" algn="l" rtl="0">
              <a:lnSpc>
                <a:spcPct val="90000"/>
              </a:lnSpc>
              <a:spcBef>
                <a:spcPts val="500"/>
              </a:spcBef>
              <a:spcAft>
                <a:spcPts val="0"/>
              </a:spcAft>
              <a:buClr>
                <a:schemeClr val="dk1"/>
              </a:buClr>
              <a:buSzPts val="2000"/>
              <a:buChar char="•"/>
            </a:pPr>
            <a:r>
              <a:rPr lang="nl-NL" sz="2000"/>
              <a:t>Meeste blessures zijn groeispurt gebonden en starten rond de leeftijd van de U12</a:t>
            </a:r>
            <a:endParaRPr/>
          </a:p>
          <a:p>
            <a:pPr marL="228600" lvl="0" indent="-228600" algn="l" rtl="0">
              <a:lnSpc>
                <a:spcPct val="90000"/>
              </a:lnSpc>
              <a:spcBef>
                <a:spcPts val="1000"/>
              </a:spcBef>
              <a:spcAft>
                <a:spcPts val="0"/>
              </a:spcAft>
              <a:buClr>
                <a:schemeClr val="dk1"/>
              </a:buClr>
              <a:buSzPts val="2400"/>
              <a:buChar char="•"/>
            </a:pPr>
            <a:r>
              <a:rPr lang="nl-NL" sz="2400"/>
              <a:t>woensdag (17:30-18:30) en donderdag (17:30-18:30)</a:t>
            </a:r>
            <a:endParaRPr/>
          </a:p>
          <a:p>
            <a:pPr marL="685800" lvl="1" indent="-228600" algn="l" rtl="0">
              <a:lnSpc>
                <a:spcPct val="90000"/>
              </a:lnSpc>
              <a:spcBef>
                <a:spcPts val="500"/>
              </a:spcBef>
              <a:spcAft>
                <a:spcPts val="0"/>
              </a:spcAft>
              <a:buClr>
                <a:schemeClr val="dk1"/>
              </a:buClr>
              <a:buSzPts val="2000"/>
              <a:buChar char="•"/>
            </a:pPr>
            <a:r>
              <a:rPr lang="nl-NL" sz="2000"/>
              <a:t>Uren/dagen zijn afhankelijk van de trainingsuren van de jeugdploegen </a:t>
            </a:r>
            <a:endParaRPr/>
          </a:p>
          <a:p>
            <a:pPr marL="228600" lvl="0" indent="-228600" algn="l" rtl="0">
              <a:lnSpc>
                <a:spcPct val="90000"/>
              </a:lnSpc>
              <a:spcBef>
                <a:spcPts val="1000"/>
              </a:spcBef>
              <a:spcAft>
                <a:spcPts val="0"/>
              </a:spcAft>
              <a:buClr>
                <a:schemeClr val="dk1"/>
              </a:buClr>
              <a:buSzPts val="2400"/>
              <a:buChar char="•"/>
            </a:pPr>
            <a:r>
              <a:rPr lang="nl-NL" sz="2400"/>
              <a:t>Whatsapp groep met alle trainers waarin medische problemen van spelers altijd doorgestuurd kunnen worden</a:t>
            </a:r>
            <a:endParaRPr sz="2400"/>
          </a:p>
          <a:p>
            <a:pPr marL="228600" lvl="0" indent="-228600" algn="l" rtl="0">
              <a:lnSpc>
                <a:spcPct val="90000"/>
              </a:lnSpc>
              <a:spcBef>
                <a:spcPts val="1000"/>
              </a:spcBef>
              <a:spcAft>
                <a:spcPts val="0"/>
              </a:spcAft>
              <a:buSzPts val="2400"/>
              <a:buChar char="•"/>
            </a:pPr>
            <a:r>
              <a:rPr lang="nl-NL" sz="2400"/>
              <a:t>meeste blessures met globaal advies en schema’s onder controle houden. </a:t>
            </a:r>
            <a:endParaRPr sz="2400"/>
          </a:p>
          <a:p>
            <a:pPr marL="228600" lvl="0" indent="0" algn="l" rtl="0">
              <a:lnSpc>
                <a:spcPct val="90000"/>
              </a:lnSpc>
              <a:spcBef>
                <a:spcPts val="1000"/>
              </a:spcBef>
              <a:spcAft>
                <a:spcPts val="0"/>
              </a:spcAft>
              <a:buNone/>
            </a:pPr>
            <a:endParaRPr/>
          </a:p>
          <a:p>
            <a:pPr marL="228600" lvl="0" indent="-76200" algn="l" rtl="0">
              <a:lnSpc>
                <a:spcPct val="90000"/>
              </a:lnSpc>
              <a:spcBef>
                <a:spcPts val="1000"/>
              </a:spcBef>
              <a:spcAft>
                <a:spcPts val="0"/>
              </a:spcAft>
              <a:buClr>
                <a:schemeClr val="dk1"/>
              </a:buClr>
              <a:buSzPts val="2400"/>
              <a:buNone/>
            </a:pPr>
            <a:endParaRPr sz="2400"/>
          </a:p>
        </p:txBody>
      </p:sp>
      <p:sp>
        <p:nvSpPr>
          <p:cNvPr id="139" name="Google Shape;139;p4"/>
          <p:cNvSpPr txBox="1"/>
          <p:nvPr/>
        </p:nvSpPr>
        <p:spPr>
          <a:xfrm>
            <a:off x="1633197" y="37126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nl-NL" sz="4400">
                <a:solidFill>
                  <a:schemeClr val="dk1"/>
                </a:solidFill>
                <a:latin typeface="Calibri"/>
                <a:ea typeface="Calibri"/>
                <a:cs typeface="Calibri"/>
                <a:sym typeface="Calibri"/>
              </a:rPr>
              <a:t>Medisch (praktisch)</a:t>
            </a:r>
            <a:endParaRPr/>
          </a:p>
        </p:txBody>
      </p:sp>
      <p:pic>
        <p:nvPicPr>
          <p:cNvPr id="140" name="Google Shape;140;p4"/>
          <p:cNvPicPr preferRelativeResize="0"/>
          <p:nvPr/>
        </p:nvPicPr>
        <p:blipFill>
          <a:blip r:embed="rId3">
            <a:alphaModFix/>
          </a:blip>
          <a:stretch>
            <a:fillRect/>
          </a:stretch>
        </p:blipFill>
        <p:spPr>
          <a:xfrm>
            <a:off x="8248560" y="62430"/>
            <a:ext cx="3946440" cy="1558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137a971ddaf_0_12"/>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g137a971ddaf_0_12"/>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g137a971ddaf_0_12"/>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g137a971ddaf_0_12"/>
          <p:cNvSpPr txBox="1">
            <a:spLocks noGrp="1"/>
          </p:cNvSpPr>
          <p:nvPr>
            <p:ph type="body" idx="1"/>
          </p:nvPr>
        </p:nvSpPr>
        <p:spPr>
          <a:xfrm>
            <a:off x="1653363" y="2176272"/>
            <a:ext cx="9367200" cy="40416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None/>
            </a:pPr>
            <a:r>
              <a:rPr lang="nl-NL" sz="2400"/>
              <a:t>Bij (ernstige) blessures: </a:t>
            </a:r>
            <a:endParaRPr sz="2400"/>
          </a:p>
          <a:p>
            <a:pPr marL="228600" lvl="0" indent="-228600" algn="l" rtl="0">
              <a:lnSpc>
                <a:spcPct val="90000"/>
              </a:lnSpc>
              <a:spcBef>
                <a:spcPts val="1000"/>
              </a:spcBef>
              <a:spcAft>
                <a:spcPts val="0"/>
              </a:spcAft>
              <a:buClr>
                <a:schemeClr val="dk1"/>
              </a:buClr>
              <a:buSzPts val="2400"/>
              <a:buChar char="•"/>
            </a:pPr>
            <a:r>
              <a:rPr lang="nl-NL" sz="2400"/>
              <a:t>Revalidatie van blessures (waarbij trainen geen optie zou zijn) zouden in de eerste fase bij ons in de praktijk mogelijk zijn (wat we natuurlijk ook adviseren)</a:t>
            </a:r>
            <a:endParaRPr sz="2400"/>
          </a:p>
          <a:p>
            <a:pPr marL="228600" lvl="0" indent="-228600" algn="l" rtl="0">
              <a:lnSpc>
                <a:spcPct val="90000"/>
              </a:lnSpc>
              <a:spcBef>
                <a:spcPts val="1000"/>
              </a:spcBef>
              <a:spcAft>
                <a:spcPts val="0"/>
              </a:spcAft>
              <a:buClr>
                <a:schemeClr val="dk1"/>
              </a:buClr>
              <a:buSzPts val="2400"/>
              <a:buChar char="•"/>
            </a:pPr>
            <a:r>
              <a:rPr lang="nl-NL" sz="2400"/>
              <a:t>Spelers kunnen ook naar eigen kine’s gaan, waar wij dan mee in contact kunnen staan/ communiceren/ opvolgen</a:t>
            </a:r>
            <a:endParaRPr sz="2400"/>
          </a:p>
          <a:p>
            <a:pPr marL="228600" lvl="0" indent="-266700" algn="l" rtl="0">
              <a:lnSpc>
                <a:spcPct val="90000"/>
              </a:lnSpc>
              <a:spcBef>
                <a:spcPts val="500"/>
              </a:spcBef>
              <a:spcAft>
                <a:spcPts val="0"/>
              </a:spcAft>
              <a:buSzPts val="2400"/>
              <a:buChar char="•"/>
            </a:pPr>
            <a:r>
              <a:rPr lang="nl-NL" sz="2400"/>
              <a:t>revalidatie enkel na het zien van een dokter en op voorschrift. </a:t>
            </a:r>
            <a:endParaRPr sz="2400"/>
          </a:p>
          <a:p>
            <a:pPr marL="0" lvl="0" indent="0" algn="l" rtl="0">
              <a:lnSpc>
                <a:spcPct val="90000"/>
              </a:lnSpc>
              <a:spcBef>
                <a:spcPts val="500"/>
              </a:spcBef>
              <a:spcAft>
                <a:spcPts val="0"/>
              </a:spcAft>
              <a:buNone/>
            </a:pPr>
            <a:endParaRPr sz="2400"/>
          </a:p>
        </p:txBody>
      </p:sp>
      <p:sp>
        <p:nvSpPr>
          <p:cNvPr id="149" name="Google Shape;149;g137a971ddaf_0_12"/>
          <p:cNvSpPr txBox="1"/>
          <p:nvPr/>
        </p:nvSpPr>
        <p:spPr>
          <a:xfrm>
            <a:off x="1633197" y="37126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nl-NL" sz="4400">
                <a:solidFill>
                  <a:schemeClr val="dk1"/>
                </a:solidFill>
                <a:latin typeface="Calibri"/>
                <a:ea typeface="Calibri"/>
                <a:cs typeface="Calibri"/>
                <a:sym typeface="Calibri"/>
              </a:rPr>
              <a:t>Medisch (praktisch)</a:t>
            </a:r>
            <a:endParaRPr/>
          </a:p>
        </p:txBody>
      </p:sp>
      <p:pic>
        <p:nvPicPr>
          <p:cNvPr id="150" name="Google Shape;150;g137a971ddaf_0_12"/>
          <p:cNvPicPr preferRelativeResize="0"/>
          <p:nvPr/>
        </p:nvPicPr>
        <p:blipFill>
          <a:blip r:embed="rId3">
            <a:alphaModFix/>
          </a:blip>
          <a:stretch>
            <a:fillRect/>
          </a:stretch>
        </p:blipFill>
        <p:spPr>
          <a:xfrm>
            <a:off x="8248560" y="62430"/>
            <a:ext cx="3946440" cy="1558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nl-NL"/>
              <a:t>Preventie/Performance </a:t>
            </a:r>
            <a:endParaRPr/>
          </a:p>
          <a:p>
            <a:pPr marL="0" lvl="0" indent="0" algn="l" rtl="0">
              <a:lnSpc>
                <a:spcPct val="90000"/>
              </a:lnSpc>
              <a:spcBef>
                <a:spcPts val="0"/>
              </a:spcBef>
              <a:spcAft>
                <a:spcPts val="0"/>
              </a:spcAft>
              <a:buClr>
                <a:schemeClr val="dk1"/>
              </a:buClr>
              <a:buSzPct val="100000"/>
              <a:buFont typeface="Calibri"/>
              <a:buNone/>
            </a:pPr>
            <a:r>
              <a:rPr lang="nl-NL"/>
              <a:t>(visie)</a:t>
            </a:r>
            <a:endParaRPr/>
          </a:p>
        </p:txBody>
      </p:sp>
      <p:sp>
        <p:nvSpPr>
          <p:cNvPr id="156" name="Google Shape;156;p5"/>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5"/>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5"/>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5"/>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nl-NL" sz="2400"/>
              <a:t>Zoveel mogelijk ‘voetbal’minuten maken tijdens trainingen, +- 15 min stabilisatieoefeningen voor thuis of voor/na training, maar geen onderdeel van de training zelf.</a:t>
            </a:r>
            <a:endParaRPr/>
          </a:p>
          <a:p>
            <a:pPr marL="228600" lvl="0" indent="-228600" algn="l" rtl="0">
              <a:lnSpc>
                <a:spcPct val="90000"/>
              </a:lnSpc>
              <a:spcBef>
                <a:spcPts val="1000"/>
              </a:spcBef>
              <a:spcAft>
                <a:spcPts val="0"/>
              </a:spcAft>
              <a:buClr>
                <a:schemeClr val="dk1"/>
              </a:buClr>
              <a:buSzPts val="2400"/>
              <a:buChar char="•"/>
            </a:pPr>
            <a:r>
              <a:rPr lang="nl-NL" sz="2400"/>
              <a:t> Stabilisatieoefeningen maken de speler beter/ bewuster van zijn eigen lichaam</a:t>
            </a:r>
            <a:endParaRPr/>
          </a:p>
          <a:p>
            <a:pPr marL="228600" lvl="0" indent="-228600" algn="l" rtl="0">
              <a:lnSpc>
                <a:spcPct val="90000"/>
              </a:lnSpc>
              <a:spcBef>
                <a:spcPts val="1000"/>
              </a:spcBef>
              <a:spcAft>
                <a:spcPts val="0"/>
              </a:spcAft>
              <a:buClr>
                <a:schemeClr val="dk1"/>
              </a:buClr>
              <a:buSzPts val="2400"/>
              <a:buChar char="•"/>
            </a:pPr>
            <a:r>
              <a:rPr lang="nl-NL" sz="2400"/>
              <a:t>Hebben hun nut bewezen als preventiemaatregel voor blessures</a:t>
            </a:r>
            <a:endParaRPr/>
          </a:p>
          <a:p>
            <a:pPr marL="228600" lvl="0" indent="-228600" algn="l" rtl="0">
              <a:lnSpc>
                <a:spcPct val="90000"/>
              </a:lnSpc>
              <a:spcBef>
                <a:spcPts val="1000"/>
              </a:spcBef>
              <a:spcAft>
                <a:spcPts val="0"/>
              </a:spcAft>
              <a:buClr>
                <a:schemeClr val="dk1"/>
              </a:buClr>
              <a:buSzPts val="2400"/>
              <a:buChar char="•"/>
            </a:pPr>
            <a:r>
              <a:rPr lang="nl-NL" sz="2400"/>
              <a:t>Preventie en performance is voor het grootste deel de verantwoordelijkheid van de speler zelf!!</a:t>
            </a:r>
            <a:endParaRPr/>
          </a:p>
          <a:p>
            <a:pPr marL="685800" lvl="1" indent="-228600" algn="l" rtl="0">
              <a:lnSpc>
                <a:spcPct val="90000"/>
              </a:lnSpc>
              <a:spcBef>
                <a:spcPts val="500"/>
              </a:spcBef>
              <a:spcAft>
                <a:spcPts val="0"/>
              </a:spcAft>
              <a:buClr>
                <a:schemeClr val="dk1"/>
              </a:buClr>
              <a:buSzPts val="2000"/>
              <a:buChar char="•"/>
            </a:pPr>
            <a:r>
              <a:rPr lang="nl-NL" sz="2000"/>
              <a:t>Hij/zij moet oefeningen doen voor zijn/haar eigen lichaam/ eigen ontwikkeling</a:t>
            </a:r>
            <a:endParaRPr/>
          </a:p>
          <a:p>
            <a:pPr marL="228600" lvl="0" indent="-76200" algn="l" rtl="0">
              <a:lnSpc>
                <a:spcPct val="90000"/>
              </a:lnSpc>
              <a:spcBef>
                <a:spcPts val="1000"/>
              </a:spcBef>
              <a:spcAft>
                <a:spcPts val="0"/>
              </a:spcAft>
              <a:buClr>
                <a:schemeClr val="dk1"/>
              </a:buClr>
              <a:buSzPts val="2400"/>
              <a:buNone/>
            </a:pPr>
            <a:endParaRPr sz="2400"/>
          </a:p>
        </p:txBody>
      </p:sp>
      <p:pic>
        <p:nvPicPr>
          <p:cNvPr id="160" name="Google Shape;160;p5"/>
          <p:cNvPicPr preferRelativeResize="0"/>
          <p:nvPr/>
        </p:nvPicPr>
        <p:blipFill>
          <a:blip r:embed="rId3">
            <a:alphaModFix/>
          </a:blip>
          <a:stretch>
            <a:fillRect/>
          </a:stretch>
        </p:blipFill>
        <p:spPr>
          <a:xfrm>
            <a:off x="8245560" y="57255"/>
            <a:ext cx="3946440" cy="1558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nl-NL"/>
              <a:t>Preventie/Performance </a:t>
            </a:r>
            <a:endParaRPr/>
          </a:p>
          <a:p>
            <a:pPr marL="0" lvl="0" indent="0" algn="l" rtl="0">
              <a:lnSpc>
                <a:spcPct val="90000"/>
              </a:lnSpc>
              <a:spcBef>
                <a:spcPts val="0"/>
              </a:spcBef>
              <a:spcAft>
                <a:spcPts val="0"/>
              </a:spcAft>
              <a:buClr>
                <a:schemeClr val="dk1"/>
              </a:buClr>
              <a:buSzPct val="100000"/>
              <a:buFont typeface="Calibri"/>
              <a:buNone/>
            </a:pPr>
            <a:r>
              <a:rPr lang="nl-NL"/>
              <a:t>(praktisch)</a:t>
            </a:r>
            <a:endParaRPr/>
          </a:p>
        </p:txBody>
      </p:sp>
      <p:sp>
        <p:nvSpPr>
          <p:cNvPr id="166" name="Google Shape;166;p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rgbClr val="70E6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6"/>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nl-NL" sz="2400"/>
              <a:t>1x om de 2 maanden worden stabilisatieoefeningen aan de groep gegeven die ze dan zelf minstens 2x per week thuis dienen te doen (verantwoordelijkheid bij spelers zelf)</a:t>
            </a:r>
            <a:endParaRPr/>
          </a:p>
          <a:p>
            <a:pPr marL="228600" lvl="0" indent="-228600" algn="l" rtl="0">
              <a:lnSpc>
                <a:spcPct val="90000"/>
              </a:lnSpc>
              <a:spcBef>
                <a:spcPts val="1000"/>
              </a:spcBef>
              <a:spcAft>
                <a:spcPts val="0"/>
              </a:spcAft>
              <a:buClr>
                <a:schemeClr val="dk1"/>
              </a:buClr>
              <a:buSzPts val="2400"/>
              <a:buChar char="•"/>
            </a:pPr>
            <a:r>
              <a:rPr lang="nl-NL" sz="2400"/>
              <a:t>Bij vragen kan er steeds contact opgenomen worden met ons</a:t>
            </a:r>
            <a:endParaRPr/>
          </a:p>
          <a:p>
            <a:pPr marL="685800" lvl="1" indent="-228600" algn="l" rtl="0">
              <a:lnSpc>
                <a:spcPct val="90000"/>
              </a:lnSpc>
              <a:spcBef>
                <a:spcPts val="500"/>
              </a:spcBef>
              <a:spcAft>
                <a:spcPts val="0"/>
              </a:spcAft>
              <a:buClr>
                <a:schemeClr val="dk1"/>
              </a:buClr>
              <a:buSzPts val="2000"/>
              <a:buChar char="•"/>
            </a:pPr>
            <a:r>
              <a:rPr lang="nl-NL" sz="2000"/>
              <a:t>Kan ook tijdens de momenten dat we aanwezig zijn worden geïmplementeerd</a:t>
            </a:r>
            <a:endParaRPr/>
          </a:p>
          <a:p>
            <a:pPr marL="228600" lvl="0" indent="-228600" algn="l" rtl="0">
              <a:lnSpc>
                <a:spcPct val="90000"/>
              </a:lnSpc>
              <a:spcBef>
                <a:spcPts val="1000"/>
              </a:spcBef>
              <a:spcAft>
                <a:spcPts val="0"/>
              </a:spcAft>
              <a:buClr>
                <a:schemeClr val="dk1"/>
              </a:buClr>
              <a:buSzPts val="2400"/>
              <a:buChar char="•"/>
            </a:pPr>
            <a:r>
              <a:rPr lang="nl-NL" sz="2400"/>
              <a:t>Bij vragen/interesse van de trainers om hier verder op in te gaan willen we dit met hen altijd eens bespreken en eventueel uitwerken</a:t>
            </a:r>
            <a:endParaRPr/>
          </a:p>
          <a:p>
            <a:pPr marL="685800" lvl="1" indent="-228600" algn="l" rtl="0">
              <a:lnSpc>
                <a:spcPct val="90000"/>
              </a:lnSpc>
              <a:spcBef>
                <a:spcPts val="500"/>
              </a:spcBef>
              <a:spcAft>
                <a:spcPts val="0"/>
              </a:spcAft>
              <a:buClr>
                <a:schemeClr val="dk1"/>
              </a:buClr>
              <a:buSzPts val="2000"/>
              <a:buChar char="•"/>
            </a:pPr>
            <a:r>
              <a:rPr lang="nl-NL" sz="2000"/>
              <a:t>Bijvoorbeeld conditie/loopschema opstellen (al dan niet voor in het tussenseizoen)</a:t>
            </a:r>
            <a:endParaRPr sz="2000"/>
          </a:p>
          <a:p>
            <a:pPr marL="685800" lvl="1" indent="-228600" algn="l" rtl="0">
              <a:lnSpc>
                <a:spcPct val="90000"/>
              </a:lnSpc>
              <a:spcBef>
                <a:spcPts val="500"/>
              </a:spcBef>
              <a:spcAft>
                <a:spcPts val="0"/>
              </a:spcAft>
              <a:buSzPts val="2000"/>
              <a:buChar char="•"/>
            </a:pPr>
            <a:r>
              <a:rPr lang="nl-NL" sz="2000"/>
              <a:t>advies omtrent: stretching, opwarming, cooling-down, …</a:t>
            </a:r>
            <a:endParaRPr sz="2000"/>
          </a:p>
          <a:p>
            <a:pPr marL="228600" lvl="0" indent="-76200" algn="l" rtl="0">
              <a:lnSpc>
                <a:spcPct val="90000"/>
              </a:lnSpc>
              <a:spcBef>
                <a:spcPts val="1000"/>
              </a:spcBef>
              <a:spcAft>
                <a:spcPts val="0"/>
              </a:spcAft>
              <a:buClr>
                <a:schemeClr val="dk1"/>
              </a:buClr>
              <a:buSzPts val="2400"/>
              <a:buNone/>
            </a:pPr>
            <a:endParaRPr sz="2400"/>
          </a:p>
        </p:txBody>
      </p:sp>
      <p:pic>
        <p:nvPicPr>
          <p:cNvPr id="170" name="Google Shape;170;p6"/>
          <p:cNvPicPr preferRelativeResize="0"/>
          <p:nvPr/>
        </p:nvPicPr>
        <p:blipFill>
          <a:blip r:embed="rId3">
            <a:alphaModFix/>
          </a:blip>
          <a:stretch>
            <a:fillRect/>
          </a:stretch>
        </p:blipFill>
        <p:spPr>
          <a:xfrm>
            <a:off x="8263510" y="57242"/>
            <a:ext cx="3946440" cy="1558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g137a971ddaf_0_30"/>
          <p:cNvSpPr/>
          <p:nvPr/>
        </p:nvSpPr>
        <p:spPr>
          <a:xfrm>
            <a:off x="237664" y="2610786"/>
            <a:ext cx="11619600" cy="438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76" name="Google Shape;176;g137a971ddaf_0_30"/>
          <p:cNvGraphicFramePr/>
          <p:nvPr/>
        </p:nvGraphicFramePr>
        <p:xfrm>
          <a:off x="238887" y="2622740"/>
          <a:ext cx="3000000" cy="3000000"/>
        </p:xfrm>
        <a:graphic>
          <a:graphicData uri="http://schemas.openxmlformats.org/drawingml/2006/table">
            <a:tbl>
              <a:tblPr firstRow="1" bandRow="1">
                <a:noFill/>
                <a:tableStyleId>{D1621E57-A0DA-4B9B-9FD9-A14627715E7D}</a:tableStyleId>
              </a:tblPr>
              <a:tblGrid>
                <a:gridCol w="42550">
                  <a:extLst>
                    <a:ext uri="{9D8B030D-6E8A-4147-A177-3AD203B41FA5}">
                      <a16:colId xmlns:a16="http://schemas.microsoft.com/office/drawing/2014/main" val="20000"/>
                    </a:ext>
                  </a:extLst>
                </a:gridCol>
                <a:gridCol w="6092375">
                  <a:extLst>
                    <a:ext uri="{9D8B030D-6E8A-4147-A177-3AD203B41FA5}">
                      <a16:colId xmlns:a16="http://schemas.microsoft.com/office/drawing/2014/main" val="20001"/>
                    </a:ext>
                  </a:extLst>
                </a:gridCol>
                <a:gridCol w="5442350">
                  <a:extLst>
                    <a:ext uri="{9D8B030D-6E8A-4147-A177-3AD203B41FA5}">
                      <a16:colId xmlns:a16="http://schemas.microsoft.com/office/drawing/2014/main" val="20002"/>
                    </a:ext>
                  </a:extLst>
                </a:gridCol>
                <a:gridCol w="40975">
                  <a:extLst>
                    <a:ext uri="{9D8B030D-6E8A-4147-A177-3AD203B41FA5}">
                      <a16:colId xmlns:a16="http://schemas.microsoft.com/office/drawing/2014/main" val="20003"/>
                    </a:ext>
                  </a:extLst>
                </a:gridCol>
              </a:tblGrid>
              <a:tr h="225000">
                <a:tc gridSpan="4">
                  <a:txBody>
                    <a:bodyPr/>
                    <a:lstStyle/>
                    <a:p>
                      <a:pPr marL="12700" marR="0" lvl="0" indent="0" algn="ctr" rtl="0">
                        <a:lnSpc>
                          <a:spcPct val="100000"/>
                        </a:lnSpc>
                        <a:spcBef>
                          <a:spcPts val="0"/>
                        </a:spcBef>
                        <a:spcAft>
                          <a:spcPts val="0"/>
                        </a:spcAft>
                        <a:buNone/>
                      </a:pPr>
                      <a:r>
                        <a:rPr lang="nl-NL" sz="900" b="1" u="none" strike="noStrike" cap="none">
                          <a:solidFill>
                            <a:schemeClr val="lt1"/>
                          </a:solidFill>
                          <a:latin typeface="Arial"/>
                          <a:ea typeface="Arial"/>
                          <a:cs typeface="Arial"/>
                          <a:sym typeface="Arial"/>
                        </a:rPr>
                        <a:t>Single leg hamstring bridge</a:t>
                      </a:r>
                      <a:endParaRPr sz="900" b="1" u="none" strike="noStrike" cap="none">
                        <a:solidFill>
                          <a:schemeClr val="lt1"/>
                        </a:solidFill>
                        <a:latin typeface="Arial"/>
                        <a:ea typeface="Arial"/>
                        <a:cs typeface="Arial"/>
                        <a:sym typeface="Arial"/>
                      </a:endParaRPr>
                    </a:p>
                  </a:txBody>
                  <a:tcPr marL="0" marR="0" marT="35425" marB="0">
                    <a:lnL w="12700" cap="flat" cmpd="sng">
                      <a:solidFill>
                        <a:srgbClr val="000000"/>
                      </a:solidFill>
                      <a:prstDash val="solid"/>
                      <a:round/>
                      <a:headEnd type="none" w="sm" len="sm"/>
                      <a:tailEnd type="none" w="sm" len="sm"/>
                    </a:lnL>
                    <a:lnR w="9525" cap="flat" cmpd="sng">
                      <a:solidFill>
                        <a:srgbClr val="BFBFBF"/>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BFBFBF"/>
                      </a:solidFill>
                      <a:prstDash val="solid"/>
                      <a:round/>
                      <a:headEnd type="none" w="sm" len="sm"/>
                      <a:tailEnd type="none" w="sm" len="sm"/>
                    </a:lnB>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13800">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800" b="1" u="none" strike="noStrike" cap="none">
                          <a:latin typeface="Arial"/>
                          <a:ea typeface="Arial"/>
                          <a:cs typeface="Arial"/>
                          <a:sym typeface="Arial"/>
                        </a:rPr>
                        <a:t>Oefening</a:t>
                      </a: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800" b="1" u="none" strike="noStrike" cap="none">
                          <a:latin typeface="Arial"/>
                          <a:ea typeface="Arial"/>
                          <a:cs typeface="Arial"/>
                          <a:sym typeface="Arial"/>
                        </a:rPr>
                        <a:t>Herhalingen</a:t>
                      </a: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33450">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285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38100" marR="165100" lvl="0" indent="0" algn="l" rtl="0">
                        <a:lnSpc>
                          <a:spcPct val="111100"/>
                        </a:lnSpc>
                        <a:spcBef>
                          <a:spcPts val="0"/>
                        </a:spcBef>
                        <a:spcAft>
                          <a:spcPts val="0"/>
                        </a:spcAft>
                        <a:buNone/>
                      </a:pPr>
                      <a:r>
                        <a:rPr lang="nl-NL" sz="600" u="none" strike="noStrike" cap="none">
                          <a:latin typeface="Arial"/>
                          <a:ea typeface="Arial"/>
                          <a:cs typeface="Arial"/>
                          <a:sym typeface="Arial"/>
                        </a:rPr>
                        <a:t>Plaats je hiel op een stoel. Span je billen op en ga met je billen zo hoog als je kan. Blijf hoog voor 3 seconden en kom rustig terug naar beneden. </a:t>
                      </a:r>
                      <a:endParaRPr sz="600" u="none" strike="noStrike" cap="none">
                        <a:latin typeface="Arial"/>
                        <a:ea typeface="Arial"/>
                        <a:cs typeface="Arial"/>
                        <a:sym typeface="Arial"/>
                      </a:endParaRPr>
                    </a:p>
                  </a:txBody>
                  <a:tcPr marL="0" marR="0" marT="187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600" u="none" strike="noStrike" cap="none">
                          <a:latin typeface="Arial"/>
                          <a:ea typeface="Arial"/>
                          <a:cs typeface="Arial"/>
                          <a:sym typeface="Arial"/>
                        </a:rPr>
                        <a:t>2x 15 zowel links als rechts</a:t>
                      </a:r>
                      <a:endParaRPr sz="600" u="none" strike="noStrike" cap="none">
                        <a:latin typeface="Arial"/>
                        <a:ea typeface="Arial"/>
                        <a:cs typeface="Arial"/>
                        <a:sym typeface="Arial"/>
                      </a:endParaRPr>
                    </a:p>
                  </a:txBody>
                  <a:tcPr marL="0" marR="0" marT="285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285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7" name="Google Shape;177;g137a971ddaf_0_30"/>
          <p:cNvSpPr txBox="1"/>
          <p:nvPr/>
        </p:nvSpPr>
        <p:spPr>
          <a:xfrm>
            <a:off x="3081589" y="277595"/>
            <a:ext cx="54096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nl-NL" sz="1400" b="1">
                <a:solidFill>
                  <a:schemeClr val="dk1"/>
                </a:solidFill>
                <a:latin typeface="Arial"/>
                <a:ea typeface="Arial"/>
                <a:cs typeface="Arial"/>
                <a:sym typeface="Arial"/>
              </a:rPr>
              <a:t>Stabilisatie-oefeningen Stormvogels Haasrode</a:t>
            </a:r>
            <a:endParaRPr sz="1400">
              <a:solidFill>
                <a:schemeClr val="dk1"/>
              </a:solidFill>
              <a:latin typeface="Arial"/>
              <a:ea typeface="Arial"/>
              <a:cs typeface="Arial"/>
              <a:sym typeface="Arial"/>
            </a:endParaRPr>
          </a:p>
        </p:txBody>
      </p:sp>
      <p:sp>
        <p:nvSpPr>
          <p:cNvPr id="178" name="Google Shape;178;g137a971ddaf_0_30"/>
          <p:cNvSpPr/>
          <p:nvPr/>
        </p:nvSpPr>
        <p:spPr>
          <a:xfrm>
            <a:off x="285288" y="5510036"/>
            <a:ext cx="11619600" cy="438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79" name="Google Shape;179;g137a971ddaf_0_30"/>
          <p:cNvGraphicFramePr/>
          <p:nvPr/>
        </p:nvGraphicFramePr>
        <p:xfrm>
          <a:off x="285288" y="5510036"/>
          <a:ext cx="3000000" cy="3000000"/>
        </p:xfrm>
        <a:graphic>
          <a:graphicData uri="http://schemas.openxmlformats.org/drawingml/2006/table">
            <a:tbl>
              <a:tblPr firstRow="1" bandRow="1">
                <a:noFill/>
                <a:tableStyleId>{D1621E57-A0DA-4B9B-9FD9-A14627715E7D}</a:tableStyleId>
              </a:tblPr>
              <a:tblGrid>
                <a:gridCol w="40975">
                  <a:extLst>
                    <a:ext uri="{9D8B030D-6E8A-4147-A177-3AD203B41FA5}">
                      <a16:colId xmlns:a16="http://schemas.microsoft.com/office/drawing/2014/main" val="20000"/>
                    </a:ext>
                  </a:extLst>
                </a:gridCol>
                <a:gridCol w="6093950">
                  <a:extLst>
                    <a:ext uri="{9D8B030D-6E8A-4147-A177-3AD203B41FA5}">
                      <a16:colId xmlns:a16="http://schemas.microsoft.com/office/drawing/2014/main" val="20001"/>
                    </a:ext>
                  </a:extLst>
                </a:gridCol>
                <a:gridCol w="5442350">
                  <a:extLst>
                    <a:ext uri="{9D8B030D-6E8A-4147-A177-3AD203B41FA5}">
                      <a16:colId xmlns:a16="http://schemas.microsoft.com/office/drawing/2014/main" val="20002"/>
                    </a:ext>
                  </a:extLst>
                </a:gridCol>
                <a:gridCol w="40975">
                  <a:extLst>
                    <a:ext uri="{9D8B030D-6E8A-4147-A177-3AD203B41FA5}">
                      <a16:colId xmlns:a16="http://schemas.microsoft.com/office/drawing/2014/main" val="20003"/>
                    </a:ext>
                  </a:extLst>
                </a:gridCol>
              </a:tblGrid>
              <a:tr h="225000">
                <a:tc gridSpan="4">
                  <a:txBody>
                    <a:bodyPr/>
                    <a:lstStyle/>
                    <a:p>
                      <a:pPr marL="12700" marR="0" lvl="0" indent="0" algn="ctr" rtl="0">
                        <a:lnSpc>
                          <a:spcPct val="100000"/>
                        </a:lnSpc>
                        <a:spcBef>
                          <a:spcPts val="0"/>
                        </a:spcBef>
                        <a:spcAft>
                          <a:spcPts val="0"/>
                        </a:spcAft>
                        <a:buNone/>
                      </a:pPr>
                      <a:r>
                        <a:rPr lang="nl-NL" sz="900" b="1" u="none" strike="noStrike" cap="none">
                          <a:solidFill>
                            <a:srgbClr val="FFFFFF"/>
                          </a:solidFill>
                          <a:latin typeface="Arial"/>
                          <a:ea typeface="Arial"/>
                          <a:cs typeface="Arial"/>
                          <a:sym typeface="Arial"/>
                        </a:rPr>
                        <a:t>Wall sit</a:t>
                      </a:r>
                      <a:endParaRPr sz="900" u="none" strike="noStrike" cap="none">
                        <a:latin typeface="Arial"/>
                        <a:ea typeface="Arial"/>
                        <a:cs typeface="Arial"/>
                        <a:sym typeface="Arial"/>
                      </a:endParaRPr>
                    </a:p>
                  </a:txBody>
                  <a:tcPr marL="0" marR="0" marT="35425" marB="0">
                    <a:lnL w="12700" cap="flat" cmpd="sng">
                      <a:solidFill>
                        <a:srgbClr val="000000"/>
                      </a:solidFill>
                      <a:prstDash val="solid"/>
                      <a:round/>
                      <a:headEnd type="none" w="sm" len="sm"/>
                      <a:tailEnd type="none" w="sm" len="sm"/>
                    </a:lnL>
                    <a:lnR w="9525" cap="flat" cmpd="sng">
                      <a:solidFill>
                        <a:srgbClr val="BFBFBF"/>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BFBFBF"/>
                      </a:solidFill>
                      <a:prstDash val="solid"/>
                      <a:round/>
                      <a:headEnd type="none" w="sm" len="sm"/>
                      <a:tailEnd type="none" w="sm" len="sm"/>
                    </a:lnB>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13800">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800" b="1" u="none" strike="noStrike" cap="none">
                          <a:latin typeface="Arial"/>
                          <a:ea typeface="Arial"/>
                          <a:cs typeface="Arial"/>
                          <a:sym typeface="Arial"/>
                        </a:rPr>
                        <a:t>Oefening</a:t>
                      </a: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800" b="1" u="none" strike="noStrike" cap="none">
                          <a:latin typeface="Arial"/>
                          <a:ea typeface="Arial"/>
                          <a:cs typeface="Arial"/>
                          <a:sym typeface="Arial"/>
                        </a:rPr>
                        <a:t>Herhalingen</a:t>
                      </a: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87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59375">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285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38100" marR="88900" lvl="0" indent="0" algn="l" rtl="0">
                        <a:lnSpc>
                          <a:spcPct val="111100"/>
                        </a:lnSpc>
                        <a:spcBef>
                          <a:spcPts val="0"/>
                        </a:spcBef>
                        <a:spcAft>
                          <a:spcPts val="0"/>
                        </a:spcAft>
                        <a:buNone/>
                      </a:pPr>
                      <a:r>
                        <a:rPr lang="nl-NL" sz="600" u="none" strike="noStrike" cap="none">
                          <a:latin typeface="Arial"/>
                          <a:ea typeface="Arial"/>
                          <a:cs typeface="Arial"/>
                          <a:sym typeface="Arial"/>
                        </a:rPr>
                        <a:t>Ga tegen de muur zitten. Hoofd, schouders, onderrug en billen blijven de hele tijd tegen de muur. Zorg dat je knieën niet voorbij je voeten komen en ga zitten in een hoek van 90°, alsof je op een stoel zit.</a:t>
                      </a:r>
                      <a:endParaRPr sz="600" u="none" strike="noStrike" cap="none">
                        <a:latin typeface="Arial"/>
                        <a:ea typeface="Arial"/>
                        <a:cs typeface="Arial"/>
                        <a:sym typeface="Arial"/>
                      </a:endParaRPr>
                    </a:p>
                  </a:txBody>
                  <a:tcPr marL="0" marR="0" marT="187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600" u="none" strike="noStrike" cap="none">
                          <a:latin typeface="Arial"/>
                          <a:ea typeface="Arial"/>
                          <a:cs typeface="Arial"/>
                          <a:sym typeface="Arial"/>
                        </a:rPr>
                        <a:t>6x30 seconden</a:t>
                      </a:r>
                      <a:endParaRPr sz="600" u="none" strike="noStrike" cap="none">
                        <a:latin typeface="Arial"/>
                        <a:ea typeface="Arial"/>
                        <a:cs typeface="Arial"/>
                        <a:sym typeface="Arial"/>
                      </a:endParaRPr>
                    </a:p>
                  </a:txBody>
                  <a:tcPr marL="0" marR="0" marT="285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285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80" name="Google Shape;180;g137a971ddaf_0_30" descr="Afbeelding met binnen, neerleggen, voeten&#10;&#10;Automatisch gegenereerde beschrijving"/>
          <p:cNvPicPr preferRelativeResize="0"/>
          <p:nvPr/>
        </p:nvPicPr>
        <p:blipFill rotWithShape="1">
          <a:blip r:embed="rId5">
            <a:alphaModFix/>
          </a:blip>
          <a:srcRect/>
          <a:stretch/>
        </p:blipFill>
        <p:spPr>
          <a:xfrm>
            <a:off x="610731" y="915609"/>
            <a:ext cx="2057270" cy="1426239"/>
          </a:xfrm>
          <a:prstGeom prst="rect">
            <a:avLst/>
          </a:prstGeom>
          <a:noFill/>
          <a:ln>
            <a:noFill/>
          </a:ln>
        </p:spPr>
      </p:pic>
      <p:pic>
        <p:nvPicPr>
          <p:cNvPr id="181" name="Google Shape;181;g137a971ddaf_0_30" descr="Afbeelding met person, persoon, voeten&#10;&#10;Automatisch gegenereerde beschrijving"/>
          <p:cNvPicPr preferRelativeResize="0"/>
          <p:nvPr/>
        </p:nvPicPr>
        <p:blipFill rotWithShape="1">
          <a:blip r:embed="rId6">
            <a:alphaModFix/>
          </a:blip>
          <a:srcRect/>
          <a:stretch/>
        </p:blipFill>
        <p:spPr>
          <a:xfrm>
            <a:off x="6220193" y="909159"/>
            <a:ext cx="2057270" cy="1432689"/>
          </a:xfrm>
          <a:prstGeom prst="rect">
            <a:avLst/>
          </a:prstGeom>
          <a:noFill/>
          <a:ln>
            <a:noFill/>
          </a:ln>
        </p:spPr>
      </p:pic>
      <p:pic>
        <p:nvPicPr>
          <p:cNvPr id="182" name="Google Shape;182;g137a971ddaf_0_30"/>
          <p:cNvPicPr preferRelativeResize="0"/>
          <p:nvPr/>
        </p:nvPicPr>
        <p:blipFill rotWithShape="1">
          <a:blip r:embed="rId7">
            <a:alphaModFix/>
          </a:blip>
          <a:srcRect/>
          <a:stretch/>
        </p:blipFill>
        <p:spPr>
          <a:xfrm>
            <a:off x="572836" y="69454"/>
            <a:ext cx="696388" cy="684171"/>
          </a:xfrm>
          <a:prstGeom prst="rect">
            <a:avLst/>
          </a:prstGeom>
          <a:noFill/>
          <a:ln>
            <a:noFill/>
          </a:ln>
        </p:spPr>
      </p:pic>
      <p:pic>
        <p:nvPicPr>
          <p:cNvPr id="183" name="Google Shape;183;g137a971ddaf_0_30" descr="Afbeelding met persoon, muur, vloer, person&#10;&#10;Automatisch gegenereerde beschrijving"/>
          <p:cNvPicPr preferRelativeResize="0"/>
          <p:nvPr/>
        </p:nvPicPr>
        <p:blipFill rotWithShape="1">
          <a:blip r:embed="rId8">
            <a:alphaModFix/>
          </a:blip>
          <a:srcRect/>
          <a:stretch/>
        </p:blipFill>
        <p:spPr>
          <a:xfrm>
            <a:off x="4367011" y="3580247"/>
            <a:ext cx="1335881" cy="1781486"/>
          </a:xfrm>
          <a:prstGeom prst="rect">
            <a:avLst/>
          </a:prstGeom>
          <a:noFill/>
          <a:ln>
            <a:noFill/>
          </a:ln>
        </p:spPr>
      </p:pic>
      <p:pic>
        <p:nvPicPr>
          <p:cNvPr id="184" name="Google Shape;184;g137a971ddaf_0_30"/>
          <p:cNvPicPr preferRelativeResize="0"/>
          <p:nvPr/>
        </p:nvPicPr>
        <p:blipFill rotWithShape="1">
          <a:blip r:embed="rId9">
            <a:alphaModFix/>
          </a:blip>
          <a:srcRect/>
          <a:stretch/>
        </p:blipFill>
        <p:spPr>
          <a:xfrm>
            <a:off x="8894119" y="132199"/>
            <a:ext cx="1214524" cy="5586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g137a971ddaf_0_284"/>
          <p:cNvSpPr/>
          <p:nvPr/>
        </p:nvSpPr>
        <p:spPr>
          <a:xfrm>
            <a:off x="332604" y="2657747"/>
            <a:ext cx="11619600" cy="438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g137a971ddaf_0_284"/>
          <p:cNvSpPr/>
          <p:nvPr/>
        </p:nvSpPr>
        <p:spPr>
          <a:xfrm>
            <a:off x="260417" y="5470028"/>
            <a:ext cx="11619600" cy="438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1" name="Google Shape;191;g137a971ddaf_0_284"/>
          <p:cNvPicPr preferRelativeResize="0"/>
          <p:nvPr/>
        </p:nvPicPr>
        <p:blipFill rotWithShape="1">
          <a:blip r:embed="rId5">
            <a:alphaModFix/>
          </a:blip>
          <a:srcRect/>
          <a:stretch/>
        </p:blipFill>
        <p:spPr>
          <a:xfrm>
            <a:off x="572836" y="69454"/>
            <a:ext cx="696388" cy="684171"/>
          </a:xfrm>
          <a:prstGeom prst="rect">
            <a:avLst/>
          </a:prstGeom>
          <a:noFill/>
          <a:ln>
            <a:noFill/>
          </a:ln>
        </p:spPr>
      </p:pic>
      <p:graphicFrame>
        <p:nvGraphicFramePr>
          <p:cNvPr id="192" name="Google Shape;192;g137a971ddaf_0_284"/>
          <p:cNvGraphicFramePr/>
          <p:nvPr/>
        </p:nvGraphicFramePr>
        <p:xfrm>
          <a:off x="332604" y="2650582"/>
          <a:ext cx="3000000" cy="3000000"/>
        </p:xfrm>
        <a:graphic>
          <a:graphicData uri="http://schemas.openxmlformats.org/drawingml/2006/table">
            <a:tbl>
              <a:tblPr firstRow="1" bandRow="1">
                <a:noFill/>
                <a:tableStyleId>{D1621E57-A0DA-4B9B-9FD9-A14627715E7D}</a:tableStyleId>
              </a:tblPr>
              <a:tblGrid>
                <a:gridCol w="40975">
                  <a:extLst>
                    <a:ext uri="{9D8B030D-6E8A-4147-A177-3AD203B41FA5}">
                      <a16:colId xmlns:a16="http://schemas.microsoft.com/office/drawing/2014/main" val="20000"/>
                    </a:ext>
                  </a:extLst>
                </a:gridCol>
                <a:gridCol w="6093950">
                  <a:extLst>
                    <a:ext uri="{9D8B030D-6E8A-4147-A177-3AD203B41FA5}">
                      <a16:colId xmlns:a16="http://schemas.microsoft.com/office/drawing/2014/main" val="20001"/>
                    </a:ext>
                  </a:extLst>
                </a:gridCol>
                <a:gridCol w="5442350">
                  <a:extLst>
                    <a:ext uri="{9D8B030D-6E8A-4147-A177-3AD203B41FA5}">
                      <a16:colId xmlns:a16="http://schemas.microsoft.com/office/drawing/2014/main" val="20002"/>
                    </a:ext>
                  </a:extLst>
                </a:gridCol>
                <a:gridCol w="40975">
                  <a:extLst>
                    <a:ext uri="{9D8B030D-6E8A-4147-A177-3AD203B41FA5}">
                      <a16:colId xmlns:a16="http://schemas.microsoft.com/office/drawing/2014/main" val="20003"/>
                    </a:ext>
                  </a:extLst>
                </a:gridCol>
              </a:tblGrid>
              <a:tr h="225000">
                <a:tc gridSpan="4">
                  <a:txBody>
                    <a:bodyPr/>
                    <a:lstStyle/>
                    <a:p>
                      <a:pPr marL="0" marR="0" lvl="0" indent="0" algn="ctr" rtl="0">
                        <a:lnSpc>
                          <a:spcPct val="100000"/>
                        </a:lnSpc>
                        <a:spcBef>
                          <a:spcPts val="0"/>
                        </a:spcBef>
                        <a:spcAft>
                          <a:spcPts val="0"/>
                        </a:spcAft>
                        <a:buNone/>
                      </a:pPr>
                      <a:r>
                        <a:rPr lang="nl-NL" sz="900" b="1" u="none" strike="noStrike" cap="none">
                          <a:solidFill>
                            <a:srgbClr val="FFFFFF"/>
                          </a:solidFill>
                          <a:latin typeface="Arial"/>
                          <a:ea typeface="Arial"/>
                          <a:cs typeface="Arial"/>
                          <a:sym typeface="Arial"/>
                        </a:rPr>
                        <a:t>Plank + afwisselend benen heffen</a:t>
                      </a:r>
                      <a:endParaRPr sz="900" u="none" strike="noStrike" cap="none">
                        <a:latin typeface="Arial"/>
                        <a:ea typeface="Arial"/>
                        <a:cs typeface="Arial"/>
                        <a:sym typeface="Arial"/>
                      </a:endParaRPr>
                    </a:p>
                  </a:txBody>
                  <a:tcPr marL="0" marR="0" marT="32175" marB="0">
                    <a:lnL w="12700" cap="flat" cmpd="sng">
                      <a:solidFill>
                        <a:srgbClr val="000000"/>
                      </a:solidFill>
                      <a:prstDash val="solid"/>
                      <a:round/>
                      <a:headEnd type="none" w="sm" len="sm"/>
                      <a:tailEnd type="none" w="sm" len="sm"/>
                    </a:lnL>
                    <a:lnR w="9525" cap="flat" cmpd="sng">
                      <a:solidFill>
                        <a:srgbClr val="BFBFBF"/>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BFBFBF"/>
                      </a:solidFill>
                      <a:prstDash val="solid"/>
                      <a:round/>
                      <a:headEnd type="none" w="sm" len="sm"/>
                      <a:tailEnd type="none" w="sm" len="sm"/>
                    </a:lnB>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13800">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800" b="1" u="none" strike="noStrike" cap="none">
                          <a:latin typeface="Arial"/>
                          <a:ea typeface="Arial"/>
                          <a:cs typeface="Arial"/>
                          <a:sym typeface="Arial"/>
                        </a:rPr>
                        <a:t>Oefening</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800" b="1" u="none" strike="noStrike" cap="none">
                          <a:latin typeface="Arial"/>
                          <a:ea typeface="Arial"/>
                          <a:cs typeface="Arial"/>
                          <a:sym typeface="Arial"/>
                        </a:rPr>
                        <a:t>Herhalingen</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59375">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38100" marR="114300" lvl="0" indent="0" algn="l" rtl="0">
                        <a:lnSpc>
                          <a:spcPct val="111100"/>
                        </a:lnSpc>
                        <a:spcBef>
                          <a:spcPts val="0"/>
                        </a:spcBef>
                        <a:spcAft>
                          <a:spcPts val="0"/>
                        </a:spcAft>
                        <a:buNone/>
                      </a:pPr>
                      <a:r>
                        <a:rPr lang="nl-NL" sz="600" u="none" strike="noStrike" cap="none">
                          <a:latin typeface="Arial"/>
                          <a:ea typeface="Arial"/>
                          <a:cs typeface="Arial"/>
                          <a:sym typeface="Arial"/>
                        </a:rPr>
                        <a:t>Ga in plank houding staan (niet doorhangen in je rug en zien dat je zitvlak niet omhoog komt). Vervolgens ga je afwisselend je linker en rechter been omhoog bewegen, zonder dat je je plank houding verliest.</a:t>
                      </a:r>
                      <a:endParaRPr sz="600" u="none" strike="noStrike" cap="none">
                        <a:latin typeface="Arial"/>
                        <a:ea typeface="Arial"/>
                        <a:cs typeface="Arial"/>
                        <a:sym typeface="Arial"/>
                      </a:endParaRPr>
                    </a:p>
                  </a:txBody>
                  <a:tcPr marL="0" marR="0" marT="236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600" u="none" strike="noStrike" cap="none">
                          <a:latin typeface="Arial"/>
                          <a:ea typeface="Arial"/>
                          <a:cs typeface="Arial"/>
                          <a:sym typeface="Arial"/>
                        </a:rPr>
                        <a:t>3x6</a:t>
                      </a:r>
                      <a:endParaRPr sz="900"/>
                    </a:p>
                    <a:p>
                      <a:pPr marL="12700" marR="0" lvl="0" indent="0" algn="ctr" rtl="0">
                        <a:lnSpc>
                          <a:spcPct val="100000"/>
                        </a:lnSpc>
                        <a:spcBef>
                          <a:spcPts val="300"/>
                        </a:spcBef>
                        <a:spcAft>
                          <a:spcPts val="0"/>
                        </a:spcAft>
                        <a:buSzPts val="600"/>
                        <a:buFont typeface="Arial"/>
                        <a:buNone/>
                      </a:pPr>
                      <a:r>
                        <a:rPr lang="nl-NL" sz="600" u="none" strike="noStrike" cap="none">
                          <a:latin typeface="Arial"/>
                          <a:ea typeface="Arial"/>
                          <a:cs typeface="Arial"/>
                          <a:sym typeface="Arial"/>
                        </a:rPr>
                        <a:t>1 keer links en 1 keer rechts telt als 1</a:t>
                      </a:r>
                      <a:endParaRPr sz="900"/>
                    </a:p>
                    <a:p>
                      <a:pPr marL="12700" marR="0" lvl="0" indent="0" algn="ctr" rtl="0">
                        <a:lnSpc>
                          <a:spcPct val="100000"/>
                        </a:lnSpc>
                        <a:spcBef>
                          <a:spcPts val="30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93" name="Google Shape;193;g137a971ddaf_0_284"/>
          <p:cNvPicPr preferRelativeResize="0"/>
          <p:nvPr/>
        </p:nvPicPr>
        <p:blipFill rotWithShape="1">
          <a:blip r:embed="rId6">
            <a:alphaModFix/>
          </a:blip>
          <a:srcRect/>
          <a:stretch/>
        </p:blipFill>
        <p:spPr>
          <a:xfrm>
            <a:off x="2734222" y="753164"/>
            <a:ext cx="2664113" cy="845464"/>
          </a:xfrm>
          <a:prstGeom prst="rect">
            <a:avLst/>
          </a:prstGeom>
          <a:noFill/>
          <a:ln>
            <a:noFill/>
          </a:ln>
        </p:spPr>
      </p:pic>
      <p:pic>
        <p:nvPicPr>
          <p:cNvPr id="194" name="Google Shape;194;g137a971ddaf_0_284" descr="Afbeelding met person, persoon&#10;&#10;Automatisch gegenereerde beschrijving"/>
          <p:cNvPicPr preferRelativeResize="0"/>
          <p:nvPr/>
        </p:nvPicPr>
        <p:blipFill rotWithShape="1">
          <a:blip r:embed="rId7">
            <a:alphaModFix/>
          </a:blip>
          <a:srcRect t="7564" b="7725"/>
          <a:stretch/>
        </p:blipFill>
        <p:spPr>
          <a:xfrm>
            <a:off x="2734220" y="1734434"/>
            <a:ext cx="6702318" cy="845463"/>
          </a:xfrm>
          <a:prstGeom prst="rect">
            <a:avLst/>
          </a:prstGeom>
          <a:noFill/>
          <a:ln>
            <a:noFill/>
          </a:ln>
        </p:spPr>
      </p:pic>
      <p:graphicFrame>
        <p:nvGraphicFramePr>
          <p:cNvPr id="195" name="Google Shape;195;g137a971ddaf_0_284"/>
          <p:cNvGraphicFramePr/>
          <p:nvPr/>
        </p:nvGraphicFramePr>
        <p:xfrm>
          <a:off x="260417" y="5461883"/>
          <a:ext cx="3000000" cy="3000000"/>
        </p:xfrm>
        <a:graphic>
          <a:graphicData uri="http://schemas.openxmlformats.org/drawingml/2006/table">
            <a:tbl>
              <a:tblPr firstRow="1" bandRow="1">
                <a:noFill/>
                <a:tableStyleId>{D1621E57-A0DA-4B9B-9FD9-A14627715E7D}</a:tableStyleId>
              </a:tblPr>
              <a:tblGrid>
                <a:gridCol w="40975">
                  <a:extLst>
                    <a:ext uri="{9D8B030D-6E8A-4147-A177-3AD203B41FA5}">
                      <a16:colId xmlns:a16="http://schemas.microsoft.com/office/drawing/2014/main" val="20000"/>
                    </a:ext>
                  </a:extLst>
                </a:gridCol>
                <a:gridCol w="6093950">
                  <a:extLst>
                    <a:ext uri="{9D8B030D-6E8A-4147-A177-3AD203B41FA5}">
                      <a16:colId xmlns:a16="http://schemas.microsoft.com/office/drawing/2014/main" val="20001"/>
                    </a:ext>
                  </a:extLst>
                </a:gridCol>
                <a:gridCol w="5442350">
                  <a:extLst>
                    <a:ext uri="{9D8B030D-6E8A-4147-A177-3AD203B41FA5}">
                      <a16:colId xmlns:a16="http://schemas.microsoft.com/office/drawing/2014/main" val="20002"/>
                    </a:ext>
                  </a:extLst>
                </a:gridCol>
                <a:gridCol w="40975">
                  <a:extLst>
                    <a:ext uri="{9D8B030D-6E8A-4147-A177-3AD203B41FA5}">
                      <a16:colId xmlns:a16="http://schemas.microsoft.com/office/drawing/2014/main" val="20003"/>
                    </a:ext>
                  </a:extLst>
                </a:gridCol>
              </a:tblGrid>
              <a:tr h="225000">
                <a:tc gridSpan="4">
                  <a:txBody>
                    <a:bodyPr/>
                    <a:lstStyle/>
                    <a:p>
                      <a:pPr marL="0" marR="0" lvl="0" indent="0" algn="ctr" rtl="0">
                        <a:lnSpc>
                          <a:spcPct val="100000"/>
                        </a:lnSpc>
                        <a:spcBef>
                          <a:spcPts val="0"/>
                        </a:spcBef>
                        <a:spcAft>
                          <a:spcPts val="0"/>
                        </a:spcAft>
                        <a:buNone/>
                      </a:pPr>
                      <a:r>
                        <a:rPr lang="nl-NL" sz="900" b="1" u="none" strike="noStrike" cap="none">
                          <a:solidFill>
                            <a:srgbClr val="FFFFFF"/>
                          </a:solidFill>
                          <a:latin typeface="Arial"/>
                          <a:ea typeface="Arial"/>
                          <a:cs typeface="Arial"/>
                          <a:sym typeface="Arial"/>
                        </a:rPr>
                        <a:t>Unilaterale squat + zijwaarts tikken</a:t>
                      </a:r>
                      <a:endParaRPr sz="900" u="none" strike="noStrike" cap="none">
                        <a:latin typeface="Arial"/>
                        <a:ea typeface="Arial"/>
                        <a:cs typeface="Arial"/>
                        <a:sym typeface="Arial"/>
                      </a:endParaRPr>
                    </a:p>
                  </a:txBody>
                  <a:tcPr marL="0" marR="0" marT="32175" marB="0">
                    <a:lnL w="12700" cap="flat" cmpd="sng">
                      <a:solidFill>
                        <a:srgbClr val="000000"/>
                      </a:solidFill>
                      <a:prstDash val="solid"/>
                      <a:round/>
                      <a:headEnd type="none" w="sm" len="sm"/>
                      <a:tailEnd type="none" w="sm" len="sm"/>
                    </a:lnL>
                    <a:lnR w="9525" cap="flat" cmpd="sng">
                      <a:solidFill>
                        <a:srgbClr val="BFBFBF"/>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BFBFBF"/>
                      </a:solidFill>
                      <a:prstDash val="solid"/>
                      <a:round/>
                      <a:headEnd type="none" w="sm" len="sm"/>
                      <a:tailEnd type="none" w="sm" len="sm"/>
                    </a:lnB>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13800">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800" b="1" u="none" strike="noStrike" cap="none">
                          <a:latin typeface="Arial"/>
                          <a:ea typeface="Arial"/>
                          <a:cs typeface="Arial"/>
                          <a:sym typeface="Arial"/>
                        </a:rPr>
                        <a:t>Oefening</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l-NL" sz="800" b="1" u="none" strike="noStrike" cap="none">
                          <a:latin typeface="Arial"/>
                          <a:ea typeface="Arial"/>
                          <a:cs typeface="Arial"/>
                          <a:sym typeface="Arial"/>
                        </a:rPr>
                        <a:t>Herhalingen</a:t>
                      </a: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800" u="none" strike="noStrike" cap="none">
                        <a:latin typeface="Arial"/>
                        <a:ea typeface="Arial"/>
                        <a:cs typeface="Arial"/>
                        <a:sym typeface="Arial"/>
                      </a:endParaRPr>
                    </a:p>
                  </a:txBody>
                  <a:tcPr marL="0" marR="0" marT="354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59375">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38100" marR="114300" lvl="0" indent="0" algn="l" rtl="0">
                        <a:lnSpc>
                          <a:spcPct val="111100"/>
                        </a:lnSpc>
                        <a:spcBef>
                          <a:spcPts val="0"/>
                        </a:spcBef>
                        <a:spcAft>
                          <a:spcPts val="0"/>
                        </a:spcAft>
                        <a:buNone/>
                      </a:pPr>
                      <a:r>
                        <a:rPr lang="nl-NL" sz="600" u="none" strike="noStrike" cap="none">
                          <a:latin typeface="Arial"/>
                          <a:ea typeface="Arial"/>
                          <a:cs typeface="Arial"/>
                          <a:sym typeface="Arial"/>
                        </a:rPr>
                        <a:t>Ga op 1 been staan. Met het been dat je op de grond staat ga je traag door de knie naar beneden gaan, terwijl je met je andere been zijwaarts gaat bewegen (voet van de grond). Let erop dat je knie boven je tenen blijft en niet naar binnen gaat bewegen tijdens het naar beneden gaan. Wanneer je zo diep bent als je kan ga je met je been dat in de lucht is heel licht de grond tikken en dan zo snel mogelijk omhoog gaan bewegen (zie rechtse foto). Je rug blijft doorheen de oefening recht en je gaat met je romp zo weinig mogelijk zijwaarts leunen. </a:t>
                      </a:r>
                      <a:endParaRPr sz="600" u="none" strike="noStrike" cap="none">
                        <a:latin typeface="Arial"/>
                        <a:ea typeface="Arial"/>
                        <a:cs typeface="Arial"/>
                        <a:sym typeface="Arial"/>
                      </a:endParaRPr>
                    </a:p>
                  </a:txBody>
                  <a:tcPr marL="0" marR="0" marT="23625"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12700" marR="0" lvl="0" indent="0" algn="ctr" rtl="0">
                        <a:lnSpc>
                          <a:spcPct val="100000"/>
                        </a:lnSpc>
                        <a:spcBef>
                          <a:spcPts val="0"/>
                        </a:spcBef>
                        <a:spcAft>
                          <a:spcPts val="0"/>
                        </a:spcAft>
                        <a:buNone/>
                      </a:pPr>
                      <a:r>
                        <a:rPr lang="nl-NL" sz="600" u="none" strike="noStrike" cap="none">
                          <a:latin typeface="Arial"/>
                          <a:ea typeface="Arial"/>
                          <a:cs typeface="Arial"/>
                          <a:sym typeface="Arial"/>
                        </a:rPr>
                        <a:t>2x10 zowel links als rechts</a:t>
                      </a:r>
                      <a:endParaRPr sz="900"/>
                    </a:p>
                    <a:p>
                      <a:pPr marL="12700" marR="0" lvl="0" indent="0" algn="ctr" rtl="0">
                        <a:lnSpc>
                          <a:spcPct val="100000"/>
                        </a:lnSpc>
                        <a:spcBef>
                          <a:spcPts val="30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600" u="none" strike="noStrike" cap="none">
                        <a:latin typeface="Arial"/>
                        <a:ea typeface="Arial"/>
                        <a:cs typeface="Arial"/>
                        <a:sym typeface="Arial"/>
                      </a:endParaRPr>
                    </a:p>
                  </a:txBody>
                  <a:tcPr marL="0" marR="0" marT="33400" marB="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96" name="Google Shape;196;g137a971ddaf_0_284" descr="Afbeelding met persoon, sport, atletiekwedstrijd&#10;&#10;Automatisch gegenereerde beschrijving"/>
          <p:cNvPicPr preferRelativeResize="0"/>
          <p:nvPr/>
        </p:nvPicPr>
        <p:blipFill rotWithShape="1">
          <a:blip r:embed="rId8">
            <a:alphaModFix/>
          </a:blip>
          <a:srcRect l="6407" r="5455"/>
          <a:stretch/>
        </p:blipFill>
        <p:spPr>
          <a:xfrm>
            <a:off x="2161775" y="3537026"/>
            <a:ext cx="2772084" cy="1879659"/>
          </a:xfrm>
          <a:prstGeom prst="rect">
            <a:avLst/>
          </a:prstGeom>
          <a:noFill/>
          <a:ln>
            <a:noFill/>
          </a:ln>
        </p:spPr>
      </p:pic>
      <p:pic>
        <p:nvPicPr>
          <p:cNvPr id="197" name="Google Shape;197;g137a971ddaf_0_284" descr="Afbeelding met person, persoon&#10;&#10;Automatisch gegenereerde beschrijving"/>
          <p:cNvPicPr preferRelativeResize="0"/>
          <p:nvPr/>
        </p:nvPicPr>
        <p:blipFill rotWithShape="1">
          <a:blip r:embed="rId9">
            <a:alphaModFix/>
          </a:blip>
          <a:srcRect t="3457" b="4824"/>
          <a:stretch/>
        </p:blipFill>
        <p:spPr>
          <a:xfrm>
            <a:off x="7079556" y="3539062"/>
            <a:ext cx="2772085" cy="1879659"/>
          </a:xfrm>
          <a:prstGeom prst="rect">
            <a:avLst/>
          </a:prstGeom>
          <a:noFill/>
          <a:ln>
            <a:noFill/>
          </a:ln>
        </p:spPr>
      </p:pic>
      <p:sp>
        <p:nvSpPr>
          <p:cNvPr id="198" name="Google Shape;198;g137a971ddaf_0_284"/>
          <p:cNvSpPr txBox="1"/>
          <p:nvPr/>
        </p:nvSpPr>
        <p:spPr>
          <a:xfrm>
            <a:off x="3081589" y="277595"/>
            <a:ext cx="54096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nl-NL" sz="1400" b="1">
                <a:solidFill>
                  <a:schemeClr val="dk1"/>
                </a:solidFill>
                <a:latin typeface="Arial"/>
                <a:ea typeface="Arial"/>
                <a:cs typeface="Arial"/>
                <a:sym typeface="Arial"/>
              </a:rPr>
              <a:t>Stabilisatie-oefeningen Stormvogels Haasrode</a:t>
            </a:r>
            <a:endParaRPr sz="1400">
              <a:solidFill>
                <a:schemeClr val="dk1"/>
              </a:solidFill>
              <a:latin typeface="Arial"/>
              <a:ea typeface="Arial"/>
              <a:cs typeface="Arial"/>
              <a:sym typeface="Arial"/>
            </a:endParaRPr>
          </a:p>
        </p:txBody>
      </p:sp>
      <p:pic>
        <p:nvPicPr>
          <p:cNvPr id="199" name="Google Shape;199;g137a971ddaf_0_284"/>
          <p:cNvPicPr preferRelativeResize="0"/>
          <p:nvPr/>
        </p:nvPicPr>
        <p:blipFill rotWithShape="1">
          <a:blip r:embed="rId10">
            <a:alphaModFix/>
          </a:blip>
          <a:srcRect/>
          <a:stretch/>
        </p:blipFill>
        <p:spPr>
          <a:xfrm>
            <a:off x="8894119" y="132199"/>
            <a:ext cx="1214524" cy="558681"/>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Breedbeeld</PresentationFormat>
  <Paragraphs>93</Paragraphs>
  <Slides>12</Slides>
  <Notes>12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Kantoorthema</vt:lpstr>
      <vt:lpstr>Medische omkadering</vt:lpstr>
      <vt:lpstr>Over ons</vt:lpstr>
      <vt:lpstr>Medisch  (visie)</vt:lpstr>
      <vt:lpstr>PowerPoint-presentatie</vt:lpstr>
      <vt:lpstr>PowerPoint-presentatie</vt:lpstr>
      <vt:lpstr>Preventie/Performance  (visie)</vt:lpstr>
      <vt:lpstr>Preventie/Performance  (praktisch)</vt:lpstr>
      <vt:lpstr>PowerPoint-presentatie</vt:lpstr>
      <vt:lpstr>PowerPoint-presentatie</vt:lpstr>
      <vt:lpstr>PowerPoint-presentatie</vt:lpstr>
      <vt:lpstr>Doel</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Medische omkadering</dc:title>
  <dc:creator>Emma Baeten</dc:creator>
  <cp:lastModifiedBy>Stany Nys</cp:lastModifiedBy>
  <cp:revision>1</cp:revision>
  <dcterms:created xsi:type="dcterms:W3CDTF">2022-02-14T11:12:34Z</dcterms:created>
  <dcterms:modified xsi:type="dcterms:W3CDTF">2023-07-31T06:14:42Z</dcterms:modified>
</cp:coreProperties>
</file>